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A3F359-89FD-449B-87D4-9135B3BD4B6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5EEBEE-E5B1-4CB1-B272-113EF89EBA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br>
              <a:rPr lang="en-US" dirty="0" smtClean="0"/>
            </a:br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pic>
        <p:nvPicPr>
          <p:cNvPr id="11266" name="Picture 2" descr="http://www.inkycircus.com/jargon/images/lu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08302"/>
            <a:ext cx="3733800" cy="3659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Rhinitis, tonsillitis, lung cancer, asthma</a:t>
            </a:r>
          </a:p>
          <a:p>
            <a:r>
              <a:rPr lang="en-US" dirty="0" smtClean="0"/>
              <a:t>SIDS – sudden infant death syndrome</a:t>
            </a:r>
          </a:p>
          <a:p>
            <a:pPr lvl="1"/>
            <a:r>
              <a:rPr lang="en-US" dirty="0" smtClean="0"/>
              <a:t>Newborn infants stop breathing</a:t>
            </a:r>
          </a:p>
          <a:p>
            <a:pPr lvl="1"/>
            <a:r>
              <a:rPr lang="en-US" dirty="0" smtClean="0"/>
              <a:t>May be caused by neural control, viral infection, or heart rhythm abnormalities </a:t>
            </a:r>
          </a:p>
          <a:p>
            <a:r>
              <a:rPr lang="en-US" dirty="0" smtClean="0"/>
              <a:t>Chronic Obstructive Pulmonary Disease (COPD)</a:t>
            </a:r>
          </a:p>
          <a:p>
            <a:pPr lvl="1"/>
            <a:r>
              <a:rPr lang="en-US" dirty="0" smtClean="0"/>
              <a:t>Ex. Chronic bronchitis, emphysema</a:t>
            </a:r>
          </a:p>
          <a:p>
            <a:pPr lvl="1"/>
            <a:r>
              <a:rPr lang="en-US" dirty="0" smtClean="0"/>
              <a:t>Patients almost always have a history of smoking</a:t>
            </a:r>
          </a:p>
          <a:p>
            <a:pPr lvl="1"/>
            <a:r>
              <a:rPr lang="en-US" dirty="0" err="1" smtClean="0"/>
              <a:t>Dyspnea</a:t>
            </a:r>
            <a:r>
              <a:rPr lang="en-US" dirty="0" smtClean="0"/>
              <a:t> (labored breathing) occurs</a:t>
            </a:r>
          </a:p>
          <a:p>
            <a:pPr lvl="1"/>
            <a:r>
              <a:rPr lang="en-US" dirty="0" smtClean="0"/>
              <a:t>Coughing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5334000" cy="438912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Chronic </a:t>
            </a:r>
            <a:r>
              <a:rPr lang="en-US" sz="2200" dirty="0" err="1" smtClean="0"/>
              <a:t>bronchits</a:t>
            </a:r>
            <a:endParaRPr lang="en-US" sz="2200" dirty="0" smtClean="0"/>
          </a:p>
          <a:p>
            <a:pPr lvl="1"/>
            <a:r>
              <a:rPr lang="en-US" sz="2200" dirty="0" smtClean="0"/>
              <a:t>Mucosa of lower passages </a:t>
            </a:r>
          </a:p>
          <a:p>
            <a:pPr lvl="1">
              <a:buNone/>
            </a:pPr>
            <a:r>
              <a:rPr lang="en-US" sz="2200" dirty="0" smtClean="0"/>
              <a:t>	becomes inflamed and </a:t>
            </a:r>
          </a:p>
          <a:p>
            <a:pPr lvl="1">
              <a:buNone/>
            </a:pPr>
            <a:r>
              <a:rPr lang="en-US" sz="2200" dirty="0" smtClean="0"/>
              <a:t>	releases excessive mucus </a:t>
            </a:r>
          </a:p>
          <a:p>
            <a:r>
              <a:rPr lang="en-US" sz="2200" dirty="0" smtClean="0"/>
              <a:t>Emphysema</a:t>
            </a:r>
          </a:p>
          <a:p>
            <a:pPr lvl="1"/>
            <a:r>
              <a:rPr lang="en-US" sz="2200" dirty="0" smtClean="0"/>
              <a:t>Lungs lose </a:t>
            </a:r>
            <a:r>
              <a:rPr lang="en-US" sz="2200" dirty="0" smtClean="0"/>
              <a:t>elasticity/fibrosis</a:t>
            </a:r>
            <a:endParaRPr lang="en-US" sz="2200" dirty="0" smtClean="0"/>
          </a:p>
          <a:p>
            <a:pPr lvl="1"/>
            <a:r>
              <a:rPr lang="en-US" sz="2200" dirty="0" smtClean="0"/>
              <a:t>Patients must work to exhale</a:t>
            </a:r>
          </a:p>
          <a:p>
            <a:r>
              <a:rPr lang="en-US" sz="2200" dirty="0" smtClean="0"/>
              <a:t>Apnea – cessation of breathing</a:t>
            </a:r>
          </a:p>
          <a:p>
            <a:r>
              <a:rPr lang="en-US" sz="2200" dirty="0" smtClean="0"/>
              <a:t>Pleurisy – inflammation of the pleura – decrease of fluid = </a:t>
            </a:r>
          </a:p>
          <a:p>
            <a:pPr>
              <a:buNone/>
            </a:pPr>
            <a:r>
              <a:rPr lang="en-US" sz="2200" dirty="0" smtClean="0"/>
              <a:t>	increase in friction</a:t>
            </a:r>
            <a:endParaRPr lang="en-US" sz="2200" dirty="0"/>
          </a:p>
        </p:txBody>
      </p:sp>
      <p:pic>
        <p:nvPicPr>
          <p:cNvPr id="1026" name="Picture 2" descr="http://www.nlm.nih.gov/medlineplus/ency/images/ency/fullsize/17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05200"/>
            <a:ext cx="3810000" cy="3048000"/>
          </a:xfrm>
          <a:prstGeom prst="rect">
            <a:avLst/>
          </a:prstGeom>
          <a:noFill/>
        </p:spPr>
      </p:pic>
      <p:pic>
        <p:nvPicPr>
          <p:cNvPr id="1028" name="Picture 4" descr="http://z.about.com/d/copd/1/0/F/0/-/-/170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Disorders cont.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867400" cy="4389120"/>
          </a:xfrm>
        </p:spPr>
        <p:txBody>
          <a:bodyPr/>
          <a:lstStyle/>
          <a:p>
            <a:r>
              <a:rPr lang="en-US" dirty="0" smtClean="0"/>
              <a:t>Cystic fibrosis – genetic disorder – overproduction of mucus </a:t>
            </a:r>
          </a:p>
          <a:p>
            <a:r>
              <a:rPr lang="en-US" dirty="0" smtClean="0"/>
              <a:t>Infant respiratory distress syndrome (IRDS) – inadequate surfactant – infant must work to </a:t>
            </a:r>
            <a:r>
              <a:rPr lang="en-US" dirty="0" err="1" smtClean="0"/>
              <a:t>reinflate</a:t>
            </a:r>
            <a:r>
              <a:rPr lang="en-US" dirty="0" smtClean="0"/>
              <a:t> lungs with each breath </a:t>
            </a:r>
          </a:p>
          <a:p>
            <a:r>
              <a:rPr lang="en-US" dirty="0" err="1" smtClean="0"/>
              <a:t>Atelectasis</a:t>
            </a:r>
            <a:r>
              <a:rPr lang="en-US" dirty="0" smtClean="0"/>
              <a:t> – lung collapse</a:t>
            </a:r>
            <a:endParaRPr lang="en-US" dirty="0"/>
          </a:p>
        </p:txBody>
      </p:sp>
      <p:pic>
        <p:nvPicPr>
          <p:cNvPr id="1026" name="Picture 2" descr="http://www.veteranshealthlibrary.org/DiseasesConditions/Lung/209450.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67200"/>
            <a:ext cx="2209800" cy="2438146"/>
          </a:xfrm>
          <a:prstGeom prst="rect">
            <a:avLst/>
          </a:prstGeom>
          <a:noFill/>
        </p:spPr>
      </p:pic>
      <p:pic>
        <p:nvPicPr>
          <p:cNvPr id="1028" name="Picture 4" descr="http://www.primehealthchannel.com/wp-content/uploads/2013/07/Bronchopulmonary-Dysplasia-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352800"/>
            <a:ext cx="2381250" cy="1790701"/>
          </a:xfrm>
          <a:prstGeom prst="rect">
            <a:avLst/>
          </a:prstGeom>
          <a:noFill/>
        </p:spPr>
      </p:pic>
      <p:pic>
        <p:nvPicPr>
          <p:cNvPr id="1030" name="Picture 6" descr="http://trialx.com/curetalk/wp-content/blogs.dir/7/files/2011/05/diseases/Infant_Respiratory_Distress_Syndrom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52400"/>
            <a:ext cx="251368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Physiology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Pulmonary ventilation</a:t>
            </a:r>
          </a:p>
          <a:p>
            <a:pPr lvl="1"/>
            <a:r>
              <a:rPr lang="en-US" dirty="0" smtClean="0"/>
              <a:t>Air movement in/out of alveoli</a:t>
            </a:r>
          </a:p>
          <a:p>
            <a:r>
              <a:rPr lang="en-US" dirty="0" smtClean="0"/>
              <a:t>External respiration</a:t>
            </a:r>
          </a:p>
          <a:p>
            <a:pPr lvl="1"/>
            <a:r>
              <a:rPr lang="en-US" dirty="0" smtClean="0"/>
              <a:t>Gas exchange btw pulmonary blood and alveoli</a:t>
            </a:r>
          </a:p>
          <a:p>
            <a:r>
              <a:rPr lang="en-US" dirty="0" smtClean="0"/>
              <a:t>Respiratory gas transport</a:t>
            </a:r>
          </a:p>
          <a:p>
            <a:pPr lvl="1"/>
            <a:r>
              <a:rPr lang="en-US" dirty="0" smtClean="0"/>
              <a:t>Oxygen and carbon dioxide moving to/from lungs/body</a:t>
            </a:r>
          </a:p>
          <a:p>
            <a:r>
              <a:rPr lang="en-US" dirty="0" smtClean="0"/>
              <a:t>Internal respiration</a:t>
            </a:r>
          </a:p>
          <a:p>
            <a:pPr lvl="1"/>
            <a:r>
              <a:rPr lang="en-US" dirty="0" smtClean="0"/>
              <a:t>Gas exchange btw blood and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sz="2000" dirty="0" smtClean="0"/>
              <a:t>Volume changes lead to pressure changes, which lead to the flow of gases to equalize the pressure.</a:t>
            </a:r>
          </a:p>
          <a:p>
            <a:r>
              <a:rPr lang="en-US" sz="2000" dirty="0" smtClean="0"/>
              <a:t>2 phases</a:t>
            </a:r>
          </a:p>
          <a:p>
            <a:pPr lvl="1"/>
            <a:r>
              <a:rPr lang="en-US" sz="2000" dirty="0" smtClean="0"/>
              <a:t>Inspiration – air flows into the lungs</a:t>
            </a:r>
          </a:p>
          <a:p>
            <a:pPr lvl="1"/>
            <a:r>
              <a:rPr lang="en-US" sz="2000" dirty="0" smtClean="0"/>
              <a:t>Expiration – air flows out of the lungs</a:t>
            </a:r>
          </a:p>
          <a:p>
            <a:endParaRPr lang="en-US" dirty="0"/>
          </a:p>
        </p:txBody>
      </p:sp>
      <p:pic>
        <p:nvPicPr>
          <p:cNvPr id="9218" name="Picture 2" descr="http://image.tutorvista.com/content/respiration/expiration-illustra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76600"/>
            <a:ext cx="3115434" cy="3429000"/>
          </a:xfrm>
          <a:prstGeom prst="rect">
            <a:avLst/>
          </a:prstGeom>
          <a:noFill/>
        </p:spPr>
      </p:pic>
      <p:pic>
        <p:nvPicPr>
          <p:cNvPr id="9220" name="Picture 4" descr="http://image.tutorvista.com/content/respiration/inspiration-or-inhalati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1" y="3433776"/>
            <a:ext cx="2971800" cy="3424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 (inhalation)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Diaphragm contracts (flattens) </a:t>
            </a:r>
          </a:p>
          <a:p>
            <a:pPr lvl="1"/>
            <a:r>
              <a:rPr lang="en-US" dirty="0" smtClean="0"/>
              <a:t>Causes height of cavity to increase</a:t>
            </a:r>
          </a:p>
          <a:p>
            <a:r>
              <a:rPr lang="en-US" dirty="0" smtClean="0"/>
              <a:t>External </a:t>
            </a:r>
            <a:r>
              <a:rPr lang="en-US" dirty="0" err="1" smtClean="0"/>
              <a:t>intercostal</a:t>
            </a:r>
            <a:r>
              <a:rPr lang="en-US" dirty="0" smtClean="0"/>
              <a:t> muscles/ </a:t>
            </a:r>
            <a:r>
              <a:rPr lang="en-US" dirty="0" err="1" smtClean="0"/>
              <a:t>Obliques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contract – lift the rib cage and move </a:t>
            </a:r>
          </a:p>
          <a:p>
            <a:pPr>
              <a:buNone/>
            </a:pPr>
            <a:r>
              <a:rPr lang="en-US" dirty="0" smtClean="0"/>
              <a:t>	sternum forward</a:t>
            </a:r>
          </a:p>
          <a:p>
            <a:pPr lvl="1"/>
            <a:r>
              <a:rPr lang="en-US" dirty="0" smtClean="0"/>
              <a:t>Causes lungs to stretch</a:t>
            </a:r>
          </a:p>
          <a:p>
            <a:r>
              <a:rPr lang="en-US" dirty="0" smtClean="0"/>
              <a:t>Intrapulmonary volume increases – intrapulmonary </a:t>
            </a:r>
            <a:r>
              <a:rPr lang="en-US" dirty="0" smtClean="0"/>
              <a:t>pressure (</a:t>
            </a:r>
            <a:r>
              <a:rPr lang="en-US" dirty="0" smtClean="0"/>
              <a:t>w/in lungs)</a:t>
            </a:r>
            <a:r>
              <a:rPr lang="en-US" dirty="0" smtClean="0"/>
              <a:t> </a:t>
            </a:r>
            <a:r>
              <a:rPr lang="en-US" dirty="0" smtClean="0"/>
              <a:t>decreases - gases spread to fill space</a:t>
            </a:r>
          </a:p>
          <a:p>
            <a:pPr lvl="1"/>
            <a:r>
              <a:rPr lang="en-US" dirty="0" smtClean="0"/>
              <a:t>Forms a partial vacuum that sucks in air</a:t>
            </a:r>
          </a:p>
          <a:p>
            <a:pPr lvl="1"/>
            <a:r>
              <a:rPr lang="en-US" dirty="0" smtClean="0"/>
              <a:t>Vacuum continues until intrapulmonary pressure is = to atmospheric pressure</a:t>
            </a:r>
          </a:p>
        </p:txBody>
      </p:sp>
      <p:pic>
        <p:nvPicPr>
          <p:cNvPr id="4" name="Picture 4" descr="http://image.tutorvista.com/content/respiration/inspiration-or-inhala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1" y="1066800"/>
            <a:ext cx="2743199" cy="3160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Expiration (exhalation)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1834"/>
            <a:ext cx="8610600" cy="5163766"/>
          </a:xfrm>
        </p:spPr>
        <p:txBody>
          <a:bodyPr>
            <a:noAutofit/>
          </a:bodyPr>
          <a:lstStyle/>
          <a:p>
            <a:r>
              <a:rPr lang="en-US" sz="2200" dirty="0" smtClean="0"/>
              <a:t>Generally passive</a:t>
            </a:r>
          </a:p>
          <a:p>
            <a:pPr lvl="1"/>
            <a:r>
              <a:rPr lang="en-US" sz="2200" dirty="0" smtClean="0"/>
              <a:t>Relaxation of muscles causes intrapulmonary volume </a:t>
            </a:r>
            <a:r>
              <a:rPr lang="en-US" sz="2200" dirty="0" smtClean="0"/>
              <a:t>to decrease</a:t>
            </a:r>
            <a:endParaRPr lang="en-US" sz="2200" dirty="0" smtClean="0"/>
          </a:p>
          <a:p>
            <a:pPr lvl="1"/>
            <a:r>
              <a:rPr lang="en-US" sz="2200" dirty="0" smtClean="0"/>
              <a:t>Internal intercostals/</a:t>
            </a:r>
            <a:r>
              <a:rPr lang="en-US" sz="2200" dirty="0" err="1" smtClean="0"/>
              <a:t>latissimus</a:t>
            </a:r>
            <a:r>
              <a:rPr lang="en-US" sz="2200" dirty="0" smtClean="0"/>
              <a:t> </a:t>
            </a:r>
            <a:r>
              <a:rPr lang="en-US" sz="2200" dirty="0" err="1" smtClean="0"/>
              <a:t>dorsi</a:t>
            </a:r>
            <a:r>
              <a:rPr lang="en-US" sz="2200" dirty="0" smtClean="0"/>
              <a:t> counteract</a:t>
            </a:r>
          </a:p>
          <a:p>
            <a:pPr lvl="1"/>
            <a:r>
              <a:rPr lang="en-US" sz="2200" dirty="0" smtClean="0"/>
              <a:t>This causes intrapulmonary </a:t>
            </a:r>
            <a:r>
              <a:rPr lang="en-US" sz="2200" dirty="0" smtClean="0"/>
              <a:t>pressure to </a:t>
            </a:r>
            <a:r>
              <a:rPr lang="en-US" sz="2200" dirty="0" smtClean="0"/>
              <a:t>increase</a:t>
            </a:r>
          </a:p>
          <a:p>
            <a:pPr lvl="1"/>
            <a:r>
              <a:rPr lang="en-US" sz="2200" dirty="0" smtClean="0"/>
              <a:t>Gases move out until pressures </a:t>
            </a:r>
            <a:r>
              <a:rPr lang="en-US" sz="2200" dirty="0" smtClean="0"/>
              <a:t>equalize</a:t>
            </a:r>
            <a:endParaRPr lang="en-US" sz="2200" dirty="0" smtClean="0"/>
          </a:p>
          <a:p>
            <a:r>
              <a:rPr lang="en-US" sz="2200" dirty="0" smtClean="0"/>
              <a:t>Forced expiration (active </a:t>
            </a:r>
            <a:r>
              <a:rPr lang="en-US" sz="2200" dirty="0" smtClean="0"/>
              <a:t>process)</a:t>
            </a:r>
          </a:p>
          <a:p>
            <a:pPr lvl="1"/>
            <a:r>
              <a:rPr lang="en-US" sz="2200" dirty="0" smtClean="0"/>
              <a:t>Occurs </a:t>
            </a:r>
            <a:r>
              <a:rPr lang="en-US" sz="2200" dirty="0" smtClean="0"/>
              <a:t>when passageways are </a:t>
            </a:r>
            <a:r>
              <a:rPr lang="en-US" sz="2200" dirty="0" smtClean="0"/>
              <a:t>narrowed </a:t>
            </a:r>
          </a:p>
          <a:p>
            <a:pPr marL="393192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/>
              <a:t>or clogged </a:t>
            </a:r>
          </a:p>
          <a:p>
            <a:pPr lvl="1"/>
            <a:r>
              <a:rPr lang="en-US" sz="2200" dirty="0" smtClean="0"/>
              <a:t>Ex</a:t>
            </a:r>
            <a:r>
              <a:rPr lang="en-US" sz="2200" dirty="0" smtClean="0"/>
              <a:t>. Asthma, bronchitis, </a:t>
            </a:r>
            <a:r>
              <a:rPr lang="en-US" sz="2200" dirty="0" smtClean="0"/>
              <a:t>pneumonia</a:t>
            </a:r>
          </a:p>
          <a:p>
            <a:r>
              <a:rPr lang="en-US" sz="2200" dirty="0" err="1" smtClean="0"/>
              <a:t>Intrapleural</a:t>
            </a:r>
            <a:r>
              <a:rPr lang="en-US" sz="2200" dirty="0" smtClean="0"/>
              <a:t> pressure – pressure w/in </a:t>
            </a:r>
          </a:p>
          <a:p>
            <a:pPr marL="0" indent="0">
              <a:buNone/>
            </a:pPr>
            <a:r>
              <a:rPr lang="en-US" sz="2200" dirty="0" smtClean="0"/>
              <a:t>     the pleural space – should always be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lower than atmospheric press. – prevents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lung collapse </a:t>
            </a:r>
            <a:endParaRPr lang="en-US" sz="2200" dirty="0"/>
          </a:p>
        </p:txBody>
      </p:sp>
      <p:pic>
        <p:nvPicPr>
          <p:cNvPr id="4" name="Picture 2" descr="http://image.tutorvista.com/content/respiration/expiration-illustra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8566" y="3429000"/>
            <a:ext cx="3115434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Nonrespiratory</a:t>
            </a:r>
            <a:r>
              <a:rPr lang="en-US" dirty="0" smtClean="0"/>
              <a:t> air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air for reasons other than breathing</a:t>
            </a:r>
          </a:p>
          <a:p>
            <a:r>
              <a:rPr lang="en-US" dirty="0" smtClean="0"/>
              <a:t>Cough, sneeze, crying, laughing, hiccups, yawn</a:t>
            </a:r>
            <a:endParaRPr lang="en-US" dirty="0"/>
          </a:p>
        </p:txBody>
      </p:sp>
      <p:pic>
        <p:nvPicPr>
          <p:cNvPr id="6146" name="Picture 2" descr="http://top-10-list.org/wp-content/uploads/2009/05/cover-cough-snee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3102775" cy="2066925"/>
          </a:xfrm>
          <a:prstGeom prst="rect">
            <a:avLst/>
          </a:prstGeom>
          <a:noFill/>
        </p:spPr>
      </p:pic>
      <p:pic>
        <p:nvPicPr>
          <p:cNvPr id="6148" name="Picture 4" descr="http://www.mspmentor.net/wp-content/uploads/2008/02/yaw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733800"/>
            <a:ext cx="2505075" cy="2905454"/>
          </a:xfrm>
          <a:prstGeom prst="rect">
            <a:avLst/>
          </a:prstGeom>
          <a:noFill/>
        </p:spPr>
      </p:pic>
      <p:pic>
        <p:nvPicPr>
          <p:cNvPr id="6150" name="Picture 6" descr="http://www.wiltshirepct.nhs.uk/DentalService/NoSmokingDay/baby%20cry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800600"/>
            <a:ext cx="2871859" cy="1905000"/>
          </a:xfrm>
          <a:prstGeom prst="rect">
            <a:avLst/>
          </a:prstGeom>
          <a:noFill/>
        </p:spPr>
      </p:pic>
      <p:pic>
        <p:nvPicPr>
          <p:cNvPr id="6152" name="Picture 8" descr="http://4.bp.blogspot.com/_UD_9cOUBEr4/SvrgDJGHVtI/AAAAAAAAA-I/Y1hQcVxB-MQ/s400/kid_laugh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3528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Tidal volume (TV)– normal respiratory volume</a:t>
            </a:r>
          </a:p>
          <a:p>
            <a:pPr lvl="1"/>
            <a:r>
              <a:rPr lang="en-US" dirty="0" smtClean="0"/>
              <a:t>Moves about 500ml of air each breath</a:t>
            </a:r>
          </a:p>
          <a:p>
            <a:r>
              <a:rPr lang="en-US" dirty="0" err="1" smtClean="0"/>
              <a:t>Inspiratory</a:t>
            </a:r>
            <a:r>
              <a:rPr lang="en-US" dirty="0" smtClean="0"/>
              <a:t> reserve volume (IRV)</a:t>
            </a:r>
          </a:p>
          <a:p>
            <a:pPr lvl="1"/>
            <a:r>
              <a:rPr lang="en-US" dirty="0" smtClean="0"/>
              <a:t>Amount that can be forcibly inhaled over TV</a:t>
            </a:r>
          </a:p>
          <a:p>
            <a:pPr lvl="1"/>
            <a:r>
              <a:rPr lang="en-US" dirty="0" smtClean="0"/>
              <a:t>2100-2300ml</a:t>
            </a:r>
          </a:p>
          <a:p>
            <a:r>
              <a:rPr lang="en-US" dirty="0" smtClean="0"/>
              <a:t>Expiratory reserve volume (ERV)</a:t>
            </a:r>
          </a:p>
          <a:p>
            <a:pPr lvl="1"/>
            <a:r>
              <a:rPr lang="en-US" dirty="0" smtClean="0"/>
              <a:t>Amount that can be forcibly exhaled over TV</a:t>
            </a:r>
          </a:p>
          <a:p>
            <a:pPr lvl="1"/>
            <a:r>
              <a:rPr lang="en-US" dirty="0" smtClean="0"/>
              <a:t>1200ml</a:t>
            </a:r>
          </a:p>
          <a:p>
            <a:r>
              <a:rPr lang="en-US" dirty="0" smtClean="0"/>
              <a:t>Residual volume – air left in lungs</a:t>
            </a:r>
          </a:p>
          <a:p>
            <a:pPr lvl="1"/>
            <a:r>
              <a:rPr lang="en-US" dirty="0" smtClean="0"/>
              <a:t>Helps keep alveoli inflated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Vital capacity – total amount of exchangeable air</a:t>
            </a:r>
          </a:p>
          <a:p>
            <a:pPr lvl="1"/>
            <a:r>
              <a:rPr lang="en-US" dirty="0" smtClean="0"/>
              <a:t>Vital capacity = TV + IRV + ERV</a:t>
            </a:r>
          </a:p>
          <a:p>
            <a:r>
              <a:rPr lang="en-US" dirty="0" smtClean="0"/>
              <a:t>Dead space volume – air that never makes it to alveoli</a:t>
            </a:r>
          </a:p>
          <a:p>
            <a:pPr lvl="1"/>
            <a:r>
              <a:rPr lang="en-US" dirty="0" smtClean="0"/>
              <a:t>About 150 ml of the 500ml</a:t>
            </a:r>
          </a:p>
          <a:p>
            <a:r>
              <a:rPr lang="en-US" dirty="0" smtClean="0"/>
              <a:t>Measured using a </a:t>
            </a:r>
            <a:r>
              <a:rPr lang="en-US" dirty="0" err="1" smtClean="0"/>
              <a:t>spirometer</a:t>
            </a:r>
            <a:endParaRPr lang="en-US" dirty="0" smtClean="0"/>
          </a:p>
        </p:txBody>
      </p:sp>
      <p:pic>
        <p:nvPicPr>
          <p:cNvPr id="4098" name="Picture 2" descr="http://www.anaesthetist.com/icu/organs/lung/lungv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950" y="1295400"/>
            <a:ext cx="5353050" cy="511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transport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Oxygen may be carried 2 ways</a:t>
            </a:r>
          </a:p>
          <a:p>
            <a:pPr lvl="1"/>
            <a:r>
              <a:rPr lang="en-US" dirty="0" smtClean="0"/>
              <a:t>Mainly - Attached to hemoglobin molecules of red blood cells = </a:t>
            </a:r>
            <a:r>
              <a:rPr lang="en-US" dirty="0" err="1" smtClean="0"/>
              <a:t>oxyhemoglobin</a:t>
            </a:r>
            <a:endParaRPr lang="en-US" dirty="0" smtClean="0"/>
          </a:p>
          <a:p>
            <a:pPr lvl="1"/>
            <a:r>
              <a:rPr lang="en-US" dirty="0" smtClean="0"/>
              <a:t>Dissolved in plasma</a:t>
            </a:r>
          </a:p>
          <a:p>
            <a:r>
              <a:rPr lang="en-US" dirty="0" smtClean="0"/>
              <a:t>Carbon dioxide – transported through plasma</a:t>
            </a:r>
            <a:r>
              <a:rPr lang="en-US" dirty="0"/>
              <a:t> </a:t>
            </a:r>
            <a:r>
              <a:rPr lang="en-US" dirty="0" smtClean="0"/>
              <a:t>as bicarbonate </a:t>
            </a:r>
            <a:r>
              <a:rPr lang="en-US" dirty="0" smtClean="0"/>
              <a:t>ions – </a:t>
            </a:r>
            <a:r>
              <a:rPr lang="en-US" dirty="0" err="1" smtClean="0"/>
              <a:t>amt</a:t>
            </a:r>
            <a:r>
              <a:rPr lang="en-US" dirty="0" smtClean="0"/>
              <a:t> in blood determines breathing rate</a:t>
            </a:r>
            <a:endParaRPr lang="en-US" dirty="0" smtClean="0"/>
          </a:p>
          <a:p>
            <a:pPr lvl="1"/>
            <a:r>
              <a:rPr lang="en-US" dirty="0" smtClean="0"/>
              <a:t>Conversion to ions occurs in red blood cells</a:t>
            </a:r>
          </a:p>
          <a:p>
            <a:pPr lvl="1"/>
            <a:r>
              <a:rPr lang="en-US" dirty="0" smtClean="0"/>
              <a:t>Must be converted back to exit blood</a:t>
            </a:r>
          </a:p>
          <a:p>
            <a:r>
              <a:rPr lang="en-US" dirty="0" smtClean="0"/>
              <a:t>Hypoxia – inadequate oxygen delivery </a:t>
            </a:r>
          </a:p>
          <a:p>
            <a:pPr lvl="1"/>
            <a:r>
              <a:rPr lang="en-US" dirty="0" smtClean="0"/>
              <a:t>Caused by anemia, pulmonary disease, blocked blood flow, carbon monoxide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468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Respiratory System Physiology</vt:lpstr>
      <vt:lpstr>Respiratory Physiology </vt:lpstr>
      <vt:lpstr>Mechanics</vt:lpstr>
      <vt:lpstr>Inspiration (inhalation)</vt:lpstr>
      <vt:lpstr>Expiration (exhalation)</vt:lpstr>
      <vt:lpstr>Nonrespiratory air movements</vt:lpstr>
      <vt:lpstr>Volume</vt:lpstr>
      <vt:lpstr>Capacities</vt:lpstr>
      <vt:lpstr>Gas transport </vt:lpstr>
      <vt:lpstr>Respiratory Disorders</vt:lpstr>
      <vt:lpstr>Disorders cont.</vt:lpstr>
      <vt:lpstr>Disorders cont.  </vt:lpstr>
    </vt:vector>
  </TitlesOfParts>
  <Company>Batesville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shogan</dc:creator>
  <cp:lastModifiedBy>Samantha Hogan</cp:lastModifiedBy>
  <cp:revision>14</cp:revision>
  <dcterms:created xsi:type="dcterms:W3CDTF">2010-02-23T21:02:20Z</dcterms:created>
  <dcterms:modified xsi:type="dcterms:W3CDTF">2015-02-24T20:52:54Z</dcterms:modified>
</cp:coreProperties>
</file>