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5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A8CDEF-A47B-4205-8407-4A7C991F9A8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0CD847-233C-4F89-8F78-0D10051636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yorku.ca/earmstro/journey/images/larynx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hyperlink" Target="http://www.yorku.ca/earmstro/journey/images/larynxb.gi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Respiratory System</a:t>
            </a:r>
            <a:br>
              <a:rPr lang="en-US" dirty="0"/>
            </a:br>
            <a:r>
              <a:rPr lang="en-US" dirty="0"/>
              <a:t>Anatomy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13</a:t>
            </a:r>
          </a:p>
        </p:txBody>
      </p:sp>
      <p:pic>
        <p:nvPicPr>
          <p:cNvPr id="11266" name="Picture 2" descr="http://scrapetv.com/News/News%20Pages/Specials/Swine-flu-2009/images/lu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90216"/>
            <a:ext cx="3886200" cy="3834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r>
              <a:rPr lang="en-US" dirty="0"/>
              <a:t>Conducting zones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/>
          <a:lstStyle/>
          <a:p>
            <a:r>
              <a:rPr lang="en-US" dirty="0"/>
              <a:t>Bronchi enter and begin branching (bronchial tree)</a:t>
            </a:r>
          </a:p>
          <a:p>
            <a:r>
              <a:rPr lang="en-US" dirty="0"/>
              <a:t>Bronchioles – smallest branches</a:t>
            </a:r>
          </a:p>
          <a:p>
            <a:r>
              <a:rPr lang="en-US" dirty="0"/>
              <a:t>Lead to respiratory zone : respiratory bronchioles, alveolar ducts, alveolar sacs, alveoli (site of gas exchange)</a:t>
            </a:r>
          </a:p>
          <a:p>
            <a:r>
              <a:rPr lang="en-US" dirty="0"/>
              <a:t>Alveoli – bulk of lungs – </a:t>
            </a:r>
          </a:p>
          <a:p>
            <a:pPr>
              <a:buNone/>
            </a:pPr>
            <a:r>
              <a:rPr lang="en-US" dirty="0"/>
              <a:t>	millions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graphics8.nytimes.com/images/2007/08/01/health/adam/86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474720"/>
            <a:ext cx="4038600" cy="3230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Alveoli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Thin </a:t>
            </a:r>
            <a:r>
              <a:rPr lang="en-US" dirty="0" err="1"/>
              <a:t>squamous</a:t>
            </a:r>
            <a:r>
              <a:rPr lang="en-US" dirty="0"/>
              <a:t> epithelial layer (thinner than tissue paper)</a:t>
            </a:r>
          </a:p>
          <a:p>
            <a:r>
              <a:rPr lang="en-US" dirty="0"/>
              <a:t>Connected to each other by alveolar pores</a:t>
            </a:r>
          </a:p>
          <a:p>
            <a:r>
              <a:rPr lang="en-US" dirty="0"/>
              <a:t>Covered by capillaries</a:t>
            </a:r>
          </a:p>
          <a:p>
            <a:r>
              <a:rPr lang="en-US" dirty="0"/>
              <a:t>Respiratory membrane – fusion of vessel walls and alveoli walls</a:t>
            </a:r>
          </a:p>
          <a:p>
            <a:r>
              <a:rPr lang="en-US" dirty="0"/>
              <a:t>Gas exchange by diffusion</a:t>
            </a:r>
          </a:p>
          <a:p>
            <a:r>
              <a:rPr lang="en-US" dirty="0"/>
              <a:t>Surface area = 50-70m2 (40X greater than skin)</a:t>
            </a:r>
          </a:p>
          <a:p>
            <a:r>
              <a:rPr lang="en-US" dirty="0"/>
              <a:t>Macrophages – pick up bacteria/debris</a:t>
            </a:r>
          </a:p>
          <a:p>
            <a:r>
              <a:rPr lang="en-US" dirty="0"/>
              <a:t>Surfactant – lipid molecule that coats surface</a:t>
            </a:r>
          </a:p>
          <a:p>
            <a:pPr lvl="1"/>
            <a:r>
              <a:rPr lang="en-US" dirty="0"/>
              <a:t>Keeps alveoli from collapsing after each breath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Air enters external </a:t>
            </a:r>
            <a:r>
              <a:rPr lang="en-US" dirty="0" err="1"/>
              <a:t>nares</a:t>
            </a:r>
            <a:r>
              <a:rPr lang="en-US" dirty="0"/>
              <a:t> (nostrils)</a:t>
            </a:r>
          </a:p>
          <a:p>
            <a:r>
              <a:rPr lang="en-US" dirty="0"/>
              <a:t>Nasal cavity – interior</a:t>
            </a:r>
          </a:p>
          <a:p>
            <a:pPr lvl="1"/>
            <a:r>
              <a:rPr lang="en-US" dirty="0"/>
              <a:t>Separated by nasal septum</a:t>
            </a:r>
          </a:p>
          <a:p>
            <a:pPr lvl="1"/>
            <a:r>
              <a:rPr lang="en-US" dirty="0"/>
              <a:t>Lining – respiratory mucosa – moistens and warms air</a:t>
            </a:r>
          </a:p>
          <a:p>
            <a:pPr lvl="1"/>
            <a:r>
              <a:rPr lang="en-US" dirty="0" err="1"/>
              <a:t>Conchae</a:t>
            </a:r>
            <a:r>
              <a:rPr lang="en-US" dirty="0"/>
              <a:t> – uneven projections – increase surface area</a:t>
            </a:r>
          </a:p>
          <a:p>
            <a:pPr lvl="2"/>
            <a:r>
              <a:rPr lang="en-US" dirty="0"/>
              <a:t>Ciliated cells clean particles from air</a:t>
            </a:r>
          </a:p>
          <a:p>
            <a:pPr lvl="1"/>
            <a:r>
              <a:rPr lang="en-US" dirty="0"/>
              <a:t>Palate separates from oral cavity</a:t>
            </a:r>
          </a:p>
          <a:p>
            <a:pPr lvl="1"/>
            <a:r>
              <a:rPr lang="en-US" dirty="0"/>
              <a:t>Receives tears via </a:t>
            </a:r>
            <a:r>
              <a:rPr lang="en-US" dirty="0" err="1"/>
              <a:t>nasolacrimal</a:t>
            </a:r>
            <a:r>
              <a:rPr lang="en-US" dirty="0"/>
              <a:t> 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/>
              <a:t>Nose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dirty="0" err="1"/>
              <a:t>Paranasal</a:t>
            </a:r>
            <a:r>
              <a:rPr lang="en-US" dirty="0"/>
              <a:t> sinuses – surround cavity</a:t>
            </a:r>
          </a:p>
          <a:p>
            <a:pPr lvl="1"/>
            <a:r>
              <a:rPr lang="en-US" dirty="0"/>
              <a:t>Resonance chambers for speech</a:t>
            </a:r>
          </a:p>
          <a:p>
            <a:pPr lvl="1"/>
            <a:r>
              <a:rPr lang="en-US" dirty="0"/>
              <a:t>Produce mucus – drains into nasal cavity</a:t>
            </a:r>
          </a:p>
          <a:p>
            <a:r>
              <a:rPr lang="en-US" dirty="0"/>
              <a:t>Rhinitis – inflammation of nasal mucosa</a:t>
            </a:r>
          </a:p>
          <a:p>
            <a:pPr lvl="1"/>
            <a:r>
              <a:rPr lang="en-US" dirty="0"/>
              <a:t>May spread into sinuses - sinusitis</a:t>
            </a:r>
          </a:p>
        </p:txBody>
      </p:sp>
      <p:pic>
        <p:nvPicPr>
          <p:cNvPr id="9218" name="Picture 2" descr="http://en.academic.ru/pictures/enwiki/73/Illu_nose_nasal_cavit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000500"/>
            <a:ext cx="4953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Pharynx (throat)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Internal </a:t>
            </a:r>
            <a:r>
              <a:rPr lang="en-US" sz="2200" dirty="0" err="1"/>
              <a:t>nares</a:t>
            </a:r>
            <a:r>
              <a:rPr lang="en-US" sz="2200" dirty="0"/>
              <a:t> connect to nasal cavity</a:t>
            </a:r>
          </a:p>
          <a:p>
            <a:r>
              <a:rPr lang="en-US" sz="2200" dirty="0" err="1"/>
              <a:t>Nasopharynx</a:t>
            </a:r>
            <a:r>
              <a:rPr lang="en-US" sz="2200" dirty="0"/>
              <a:t> – superior</a:t>
            </a:r>
          </a:p>
          <a:p>
            <a:pPr lvl="1"/>
            <a:r>
              <a:rPr lang="en-US" sz="2200" dirty="0"/>
              <a:t>Gets drainage from </a:t>
            </a:r>
            <a:r>
              <a:rPr lang="en-US" sz="2200" dirty="0" err="1"/>
              <a:t>pharyngotympanic</a:t>
            </a:r>
            <a:r>
              <a:rPr lang="en-US" sz="2200" dirty="0"/>
              <a:t> tubes</a:t>
            </a:r>
          </a:p>
          <a:p>
            <a:pPr lvl="1"/>
            <a:r>
              <a:rPr lang="en-US" sz="2200" dirty="0"/>
              <a:t>Ear infections may cause sore throat</a:t>
            </a:r>
          </a:p>
          <a:p>
            <a:r>
              <a:rPr lang="en-US" sz="2200" dirty="0" err="1"/>
              <a:t>Oropharynx</a:t>
            </a:r>
            <a:r>
              <a:rPr lang="en-US" sz="2200" dirty="0"/>
              <a:t> – middle section</a:t>
            </a:r>
          </a:p>
          <a:p>
            <a:r>
              <a:rPr lang="en-US" sz="2200" dirty="0"/>
              <a:t>Laryngopharynx – connects to larynx</a:t>
            </a:r>
          </a:p>
          <a:p>
            <a:r>
              <a:rPr lang="en-US" sz="2200" dirty="0"/>
              <a:t>Tonsils – body defense</a:t>
            </a:r>
          </a:p>
          <a:p>
            <a:pPr lvl="1"/>
            <a:r>
              <a:rPr lang="en-US" sz="2200" dirty="0"/>
              <a:t>Pharyngeal tonsil – adenoid – in </a:t>
            </a:r>
            <a:r>
              <a:rPr lang="en-US" sz="2200" dirty="0" err="1"/>
              <a:t>nasopharynx</a:t>
            </a:r>
            <a:endParaRPr lang="en-US" sz="2200" dirty="0"/>
          </a:p>
          <a:p>
            <a:pPr lvl="2"/>
            <a:r>
              <a:rPr lang="en-US" sz="2200" dirty="0"/>
              <a:t>If infected may block pharynx – breath through mouth – tonsillitis</a:t>
            </a:r>
          </a:p>
          <a:p>
            <a:pPr lvl="1"/>
            <a:r>
              <a:rPr lang="en-US" sz="2200" dirty="0"/>
              <a:t>Palatine tonsils – in </a:t>
            </a:r>
            <a:r>
              <a:rPr lang="en-US" sz="2200" dirty="0" err="1"/>
              <a:t>oropharynx</a:t>
            </a:r>
            <a:endParaRPr lang="en-US" sz="2200" dirty="0"/>
          </a:p>
          <a:p>
            <a:pPr lvl="1"/>
            <a:r>
              <a:rPr lang="en-US" sz="2200" dirty="0"/>
              <a:t>Lingual tonsils – base of tongue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Larynx (voice box)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Composed of 8 hyaline cartilages and 1 elastic cartilage</a:t>
            </a:r>
          </a:p>
          <a:p>
            <a:pPr lvl="1"/>
            <a:r>
              <a:rPr lang="en-US" dirty="0"/>
              <a:t>Largest – thyroid cartilage (Adam’s apple) – anterior</a:t>
            </a:r>
          </a:p>
          <a:p>
            <a:pPr lvl="1"/>
            <a:r>
              <a:rPr lang="en-US" dirty="0"/>
              <a:t>Elastic – epiglottis – blocks entry of food</a:t>
            </a:r>
          </a:p>
          <a:p>
            <a:r>
              <a:rPr lang="en-US" dirty="0"/>
              <a:t>Vocal folds (vocal cords) – pair of folds – air vibrates slit btw folds - glottis</a:t>
            </a:r>
          </a:p>
        </p:txBody>
      </p:sp>
      <p:pic>
        <p:nvPicPr>
          <p:cNvPr id="7170" name="Picture 2" descr="laryn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35821"/>
            <a:ext cx="1905000" cy="2417379"/>
          </a:xfrm>
          <a:prstGeom prst="rect">
            <a:avLst/>
          </a:prstGeom>
          <a:noFill/>
        </p:spPr>
      </p:pic>
      <p:pic>
        <p:nvPicPr>
          <p:cNvPr id="7172" name="Picture 4" descr="http://www.yorku.ca/earmstro/journey/images/larynx_back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886200"/>
            <a:ext cx="2209800" cy="2776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Trachea (wind pipe)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10-12 cm</a:t>
            </a:r>
          </a:p>
          <a:p>
            <a:r>
              <a:rPr lang="en-US" dirty="0"/>
              <a:t>Anterior to esophagus </a:t>
            </a:r>
          </a:p>
          <a:p>
            <a:r>
              <a:rPr lang="en-US" dirty="0"/>
              <a:t>Hyaline cartilage gives shape</a:t>
            </a:r>
          </a:p>
          <a:p>
            <a:r>
              <a:rPr lang="en-US" dirty="0"/>
              <a:t>Ciliated mucosa – lining</a:t>
            </a:r>
          </a:p>
          <a:p>
            <a:pPr lvl="1"/>
            <a:r>
              <a:rPr lang="en-US" dirty="0"/>
              <a:t>Beat opposite air flow – pushes particles away from lungs</a:t>
            </a:r>
          </a:p>
          <a:p>
            <a:pPr lvl="1"/>
            <a:r>
              <a:rPr lang="en-US" dirty="0"/>
              <a:t>Smoking destroys cilia – only coughing rids mucus</a:t>
            </a:r>
          </a:p>
          <a:p>
            <a:r>
              <a:rPr lang="en-US" dirty="0"/>
              <a:t>Blockage of trachea – choking</a:t>
            </a:r>
          </a:p>
          <a:p>
            <a:pPr lvl="1"/>
            <a:r>
              <a:rPr lang="en-US" dirty="0"/>
              <a:t>Heimlich maneuver</a:t>
            </a:r>
          </a:p>
          <a:p>
            <a:pPr lvl="1"/>
            <a:r>
              <a:rPr lang="en-US" dirty="0" err="1"/>
              <a:t>Tracheostomy</a:t>
            </a:r>
            <a:r>
              <a:rPr lang="en-US" dirty="0"/>
              <a:t> – opening in trachea</a:t>
            </a:r>
          </a:p>
        </p:txBody>
      </p:sp>
      <p:pic>
        <p:nvPicPr>
          <p:cNvPr id="6146" name="Picture 2" descr="http://www.sdhct.nhs.uk/patientcare/pil/images/tracheostom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648200"/>
            <a:ext cx="2514600" cy="1885950"/>
          </a:xfrm>
          <a:prstGeom prst="rect">
            <a:avLst/>
          </a:prstGeom>
          <a:noFill/>
        </p:spPr>
      </p:pic>
      <p:pic>
        <p:nvPicPr>
          <p:cNvPr id="6148" name="Picture 4" descr="http://www.stopsnoringseattle.com/wp-content/uploads/2009/11/tracheostomy-tu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28600"/>
            <a:ext cx="2419350" cy="3549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Bronchi (right &amp; left)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Trachea divides</a:t>
            </a:r>
          </a:p>
          <a:p>
            <a:r>
              <a:rPr lang="en-US" dirty="0"/>
              <a:t>Lead to lungs</a:t>
            </a:r>
          </a:p>
          <a:p>
            <a:r>
              <a:rPr lang="en-US" dirty="0"/>
              <a:t>Right – wider, shorter, and straighter (more likely for blockage)</a:t>
            </a:r>
          </a:p>
        </p:txBody>
      </p:sp>
      <p:pic>
        <p:nvPicPr>
          <p:cNvPr id="5122" name="Picture 2" descr="http://drkawley.com/picts/bronch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352800"/>
            <a:ext cx="2590800" cy="3238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</a:t>
            </a:r>
          </a:p>
          <a:p>
            <a:r>
              <a:rPr lang="en-US" dirty="0"/>
              <a:t>Much elastic connective tissue – soft &amp; spongy</a:t>
            </a:r>
          </a:p>
          <a:p>
            <a:r>
              <a:rPr lang="en-US" dirty="0"/>
              <a:t>Fill thoracic cavity</a:t>
            </a:r>
          </a:p>
          <a:p>
            <a:r>
              <a:rPr lang="en-US" dirty="0"/>
              <a:t>Apex – superior</a:t>
            </a:r>
          </a:p>
          <a:p>
            <a:r>
              <a:rPr lang="en-US" dirty="0"/>
              <a:t>Base – rests on diaphragm</a:t>
            </a:r>
          </a:p>
          <a:p>
            <a:r>
              <a:rPr lang="en-US" dirty="0"/>
              <a:t>Left lung – 2 lobes</a:t>
            </a:r>
          </a:p>
          <a:p>
            <a:r>
              <a:rPr lang="en-US" dirty="0"/>
              <a:t>Right lung – 3 lobes</a:t>
            </a:r>
          </a:p>
        </p:txBody>
      </p:sp>
      <p:pic>
        <p:nvPicPr>
          <p:cNvPr id="4098" name="Picture 2" descr="http://www.cello.org/Newsletter/Articles/tempered/tempered5/pic%20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31641"/>
            <a:ext cx="3048000" cy="35834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Lung linings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810000" cy="4389120"/>
          </a:xfrm>
        </p:spPr>
        <p:txBody>
          <a:bodyPr/>
          <a:lstStyle/>
          <a:p>
            <a:r>
              <a:rPr lang="en-US" dirty="0"/>
              <a:t>Pulmonary pleura – covers surface</a:t>
            </a:r>
          </a:p>
          <a:p>
            <a:r>
              <a:rPr lang="en-US" dirty="0"/>
              <a:t>Parietal pleura – lines thoracic cavity</a:t>
            </a:r>
          </a:p>
          <a:p>
            <a:r>
              <a:rPr lang="en-US" dirty="0"/>
              <a:t>Produce pleural fluid to allow easy movement</a:t>
            </a:r>
          </a:p>
          <a:p>
            <a:r>
              <a:rPr lang="en-US" dirty="0"/>
              <a:t>Slide by each other but hold close together</a:t>
            </a:r>
          </a:p>
        </p:txBody>
      </p:sp>
      <p:pic>
        <p:nvPicPr>
          <p:cNvPr id="3074" name="Picture 2" descr="http://www.blebinfo.co.uk/media/pleu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5834" y="1828800"/>
            <a:ext cx="4938166" cy="438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445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Flow</vt:lpstr>
      <vt:lpstr>Respiratory System Anatomy</vt:lpstr>
      <vt:lpstr>Nose</vt:lpstr>
      <vt:lpstr>Nose cont.</vt:lpstr>
      <vt:lpstr>Pharynx (throat)</vt:lpstr>
      <vt:lpstr>Larynx (voice box)</vt:lpstr>
      <vt:lpstr>Trachea (wind pipe)</vt:lpstr>
      <vt:lpstr>Main Bronchi (right &amp; left)</vt:lpstr>
      <vt:lpstr>Lungs</vt:lpstr>
      <vt:lpstr>Lung linings</vt:lpstr>
      <vt:lpstr>Conducting zones</vt:lpstr>
      <vt:lpstr>Alveoli</vt:lpstr>
    </vt:vector>
  </TitlesOfParts>
  <Company>Batesville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 Anatomy</dc:title>
  <dc:creator>shogan</dc:creator>
  <cp:lastModifiedBy>Samantha Hogan</cp:lastModifiedBy>
  <cp:revision>14</cp:revision>
  <dcterms:created xsi:type="dcterms:W3CDTF">2010-02-23T15:14:13Z</dcterms:created>
  <dcterms:modified xsi:type="dcterms:W3CDTF">2024-02-27T19:13:02Z</dcterms:modified>
</cp:coreProperties>
</file>