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E3D040-4E6B-4406-987D-8B3098FB5B0A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3029741-71FA-431E-B7B3-032B57FDB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Special Circulation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Chapter 11 Part III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Internal carotid arteries – up neck, enter through temporal bone</a:t>
            </a:r>
            <a:endParaRPr lang="en-US" sz="1800" dirty="0" smtClean="0"/>
          </a:p>
          <a:p>
            <a:pPr lvl="1"/>
            <a:r>
              <a:rPr lang="en-US" dirty="0" smtClean="0"/>
              <a:t>Divides into anterior and middle cerebral arteries</a:t>
            </a:r>
            <a:endParaRPr lang="en-US" sz="1400" dirty="0" smtClean="0"/>
          </a:p>
          <a:p>
            <a:pPr lvl="2"/>
            <a:r>
              <a:rPr lang="en-US" dirty="0" smtClean="0"/>
              <a:t>Supply cerebrum</a:t>
            </a:r>
            <a:endParaRPr lang="en-US" sz="1000" dirty="0" smtClean="0"/>
          </a:p>
          <a:p>
            <a:pPr lvl="0"/>
            <a:r>
              <a:rPr lang="en-US" dirty="0" smtClean="0"/>
              <a:t>Vertebral arteries – base of neck</a:t>
            </a:r>
            <a:endParaRPr lang="en-US" sz="1800" dirty="0" smtClean="0"/>
          </a:p>
          <a:p>
            <a:pPr lvl="1"/>
            <a:r>
              <a:rPr lang="en-US" dirty="0" smtClean="0"/>
              <a:t>Join and form basilar artery</a:t>
            </a:r>
            <a:endParaRPr lang="en-US" sz="1400" dirty="0" smtClean="0"/>
          </a:p>
          <a:p>
            <a:pPr lvl="2"/>
            <a:r>
              <a:rPr lang="en-US" dirty="0" smtClean="0"/>
              <a:t>Supplies brain stem and cerebellum</a:t>
            </a:r>
            <a:endParaRPr lang="en-US" sz="1000" dirty="0" smtClean="0"/>
          </a:p>
          <a:p>
            <a:pPr lvl="1"/>
            <a:r>
              <a:rPr lang="en-US" dirty="0" smtClean="0"/>
              <a:t>Splits at base of cerebrum to form posterior cerebral arteries</a:t>
            </a:r>
            <a:endParaRPr lang="en-US" sz="1400" dirty="0" smtClean="0"/>
          </a:p>
          <a:p>
            <a:pPr lvl="2"/>
            <a:r>
              <a:rPr lang="en-US" dirty="0" smtClean="0"/>
              <a:t>Supply posterior portion of cerebrum</a:t>
            </a:r>
            <a:endParaRPr lang="en-US" sz="1000" dirty="0" smtClean="0"/>
          </a:p>
          <a:p>
            <a:pPr lvl="0"/>
            <a:r>
              <a:rPr lang="en-US" dirty="0" smtClean="0"/>
              <a:t>Connected at circle of Willis by communicating arterial branches</a:t>
            </a:r>
            <a:endParaRPr lang="en-US" sz="1800" dirty="0" smtClean="0"/>
          </a:p>
          <a:p>
            <a:pPr lvl="1"/>
            <a:r>
              <a:rPr lang="en-US" dirty="0" smtClean="0"/>
              <a:t>Back up in case of a clot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ubpages.unh.edu/~jel/images/brain_circul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604679" cy="545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Hepatic Portal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Drain digestive organs, spleen, and pancreas and take blood to the liver via the hepatic portal vein.</a:t>
            </a:r>
            <a:endParaRPr lang="en-US" sz="1800" dirty="0" smtClean="0"/>
          </a:p>
          <a:p>
            <a:pPr lvl="1"/>
            <a:r>
              <a:rPr lang="en-US" dirty="0" smtClean="0"/>
              <a:t>Allows nutrients to be removed for storage/processing</a:t>
            </a:r>
            <a:endParaRPr lang="en-US" sz="1400" dirty="0" smtClean="0"/>
          </a:p>
          <a:p>
            <a:pPr lvl="0"/>
            <a:r>
              <a:rPr lang="en-US" dirty="0" smtClean="0"/>
              <a:t>Pathway</a:t>
            </a:r>
            <a:endParaRPr lang="en-US" sz="1800" dirty="0" smtClean="0"/>
          </a:p>
          <a:p>
            <a:pPr lvl="1"/>
            <a:r>
              <a:rPr lang="en-US" dirty="0" smtClean="0"/>
              <a:t>Inferior mesenteric vein (drains large intestine) &gt; </a:t>
            </a:r>
            <a:r>
              <a:rPr lang="en-US" dirty="0" err="1" smtClean="0"/>
              <a:t>splenic</a:t>
            </a:r>
            <a:r>
              <a:rPr lang="en-US" dirty="0" smtClean="0"/>
              <a:t> vein (drains spleen, pancreas, and left portion of stomach) &gt; joins with superior mesenteric vein (drains small intestine) &gt; to form hepatic portal vein</a:t>
            </a:r>
            <a:r>
              <a:rPr lang="en-US" sz="1400" dirty="0" smtClean="0"/>
              <a:t>	</a:t>
            </a:r>
          </a:p>
          <a:p>
            <a:pPr lvl="1"/>
            <a:r>
              <a:rPr lang="en-US" dirty="0" smtClean="0"/>
              <a:t>Left gastric vein (drains right portion of stomach) connects directly to hepatic portal vein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hopkins-gi.org/Upload/200710291050_31783_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57200"/>
            <a:ext cx="5943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Fetal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Lungs and digestive system are not functioning and are bypassed.</a:t>
            </a:r>
            <a:endParaRPr lang="en-US" sz="1800" dirty="0" smtClean="0"/>
          </a:p>
          <a:p>
            <a:pPr lvl="0"/>
            <a:r>
              <a:rPr lang="en-US" dirty="0" smtClean="0"/>
              <a:t>Umbilical cord</a:t>
            </a:r>
            <a:endParaRPr lang="en-US" sz="1800" dirty="0" smtClean="0"/>
          </a:p>
          <a:p>
            <a:pPr lvl="1"/>
            <a:r>
              <a:rPr lang="en-US" dirty="0" smtClean="0"/>
              <a:t>Umbilical vein – carries blood w/ oxygen and nutrients to fetus</a:t>
            </a:r>
            <a:endParaRPr lang="en-US" sz="1400" dirty="0" smtClean="0"/>
          </a:p>
          <a:p>
            <a:pPr lvl="1"/>
            <a:r>
              <a:rPr lang="en-US" dirty="0" smtClean="0"/>
              <a:t>2 umbilical arteries – carry carbon dioxide and wastes to placenta</a:t>
            </a:r>
            <a:endParaRPr lang="en-US" sz="1400" dirty="0" smtClean="0"/>
          </a:p>
          <a:p>
            <a:pPr lvl="0"/>
            <a:r>
              <a:rPr lang="en-US" dirty="0" smtClean="0"/>
              <a:t>Pathway</a:t>
            </a:r>
            <a:endParaRPr lang="en-US" sz="1800" dirty="0" smtClean="0"/>
          </a:p>
          <a:p>
            <a:pPr lvl="1"/>
            <a:r>
              <a:rPr lang="en-US" dirty="0" smtClean="0"/>
              <a:t>Umbilical </a:t>
            </a:r>
            <a:r>
              <a:rPr lang="en-US" dirty="0" smtClean="0"/>
              <a:t>vein (from placenta)</a:t>
            </a:r>
            <a:endParaRPr lang="en-US" sz="1400" dirty="0" smtClean="0"/>
          </a:p>
          <a:p>
            <a:pPr lvl="1"/>
            <a:r>
              <a:rPr lang="en-US" dirty="0" err="1" smtClean="0"/>
              <a:t>Ductus</a:t>
            </a:r>
            <a:r>
              <a:rPr lang="en-US" dirty="0" smtClean="0"/>
              <a:t> </a:t>
            </a:r>
            <a:r>
              <a:rPr lang="en-US" dirty="0" err="1" smtClean="0"/>
              <a:t>venosus</a:t>
            </a:r>
            <a:r>
              <a:rPr lang="en-US" dirty="0" smtClean="0"/>
              <a:t> – bypasses liver</a:t>
            </a:r>
            <a:endParaRPr lang="en-US" sz="1600" dirty="0" smtClean="0"/>
          </a:p>
          <a:p>
            <a:pPr lvl="1"/>
            <a:r>
              <a:rPr lang="en-US" dirty="0" smtClean="0"/>
              <a:t>Inferior vena cava</a:t>
            </a:r>
            <a:endParaRPr lang="en-US" sz="1600" dirty="0" smtClean="0"/>
          </a:p>
          <a:p>
            <a:pPr lvl="1"/>
            <a:r>
              <a:rPr lang="en-US" dirty="0" smtClean="0"/>
              <a:t>Right atrium   (if it does enter right </a:t>
            </a:r>
            <a:r>
              <a:rPr lang="en-US" dirty="0" smtClean="0"/>
              <a:t>ventricle,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			ductus arteriosus connects aorta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pulmonary trunk</a:t>
            </a:r>
            <a:endParaRPr lang="en-US" sz="1600" dirty="0" smtClean="0"/>
          </a:p>
          <a:p>
            <a:pPr lvl="1"/>
            <a:r>
              <a:rPr lang="en-US" dirty="0" smtClean="0"/>
              <a:t>Foramen </a:t>
            </a:r>
            <a:r>
              <a:rPr lang="en-US" dirty="0" err="1" smtClean="0"/>
              <a:t>ovale</a:t>
            </a:r>
            <a:r>
              <a:rPr lang="en-US" dirty="0" smtClean="0"/>
              <a:t>	</a:t>
            </a:r>
            <a:r>
              <a:rPr lang="en-US" dirty="0" smtClean="0"/>
              <a:t> - connects right/left atria</a:t>
            </a:r>
            <a:r>
              <a:rPr lang="en-US" dirty="0" smtClean="0"/>
              <a:t>	</a:t>
            </a:r>
            <a:endParaRPr lang="en-US" sz="1600" dirty="0" smtClean="0"/>
          </a:p>
          <a:p>
            <a:pPr lvl="1"/>
            <a:r>
              <a:rPr lang="en-US" dirty="0" smtClean="0"/>
              <a:t>Left </a:t>
            </a:r>
            <a:r>
              <a:rPr lang="en-US" dirty="0" smtClean="0"/>
              <a:t>atrium/Left Ventricle/Aorta</a:t>
            </a:r>
            <a:r>
              <a:rPr lang="en-US" dirty="0" smtClean="0"/>
              <a:t>			</a:t>
            </a:r>
            <a:endParaRPr lang="en-US" sz="1600" dirty="0" smtClean="0"/>
          </a:p>
          <a:p>
            <a:pPr lvl="1"/>
            <a:r>
              <a:rPr lang="en-US" dirty="0" smtClean="0"/>
              <a:t>Systemic arteries 	</a:t>
            </a:r>
            <a:endParaRPr lang="en-US" sz="1600" dirty="0" smtClean="0"/>
          </a:p>
          <a:p>
            <a:pPr lvl="1"/>
            <a:r>
              <a:rPr lang="en-US" dirty="0" smtClean="0"/>
              <a:t>Umbilical arteries</a:t>
            </a:r>
            <a:endParaRPr lang="en-US" sz="1600" dirty="0" smtClean="0"/>
          </a:p>
          <a:p>
            <a:pPr lvl="1"/>
            <a:r>
              <a:rPr lang="en-US" dirty="0" smtClean="0"/>
              <a:t>Placenta</a:t>
            </a:r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.tfd.com/dorland/thumbs/circulation_fet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"/>
            <a:ext cx="4648200" cy="6417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209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Perpetua</vt:lpstr>
      <vt:lpstr>Wingdings 2</vt:lpstr>
      <vt:lpstr>Equity</vt:lpstr>
      <vt:lpstr>Chapter 11 Part III</vt:lpstr>
      <vt:lpstr>Brain </vt:lpstr>
      <vt:lpstr>PowerPoint Presentation</vt:lpstr>
      <vt:lpstr>Hepatic Portal Circulation</vt:lpstr>
      <vt:lpstr>PowerPoint Presentation</vt:lpstr>
      <vt:lpstr>Fetal Circulation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Part III</dc:title>
  <dc:creator>shogan</dc:creator>
  <cp:lastModifiedBy>Samantha Hogan</cp:lastModifiedBy>
  <cp:revision>6</cp:revision>
  <dcterms:created xsi:type="dcterms:W3CDTF">2010-01-15T21:39:51Z</dcterms:created>
  <dcterms:modified xsi:type="dcterms:W3CDTF">2015-02-05T20:14:00Z</dcterms:modified>
</cp:coreProperties>
</file>