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61" r:id="rId9"/>
    <p:sldId id="262" r:id="rId10"/>
    <p:sldId id="268" r:id="rId11"/>
    <p:sldId id="263" r:id="rId12"/>
    <p:sldId id="264" r:id="rId13"/>
    <p:sldId id="265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30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6CD1-1B5E-493A-B0B1-142E745E2658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9113DB-744E-44F4-95A3-C5E31DEE1B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6CD1-1B5E-493A-B0B1-142E745E2658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13DB-744E-44F4-95A3-C5E31DEE1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6CD1-1B5E-493A-B0B1-142E745E2658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13DB-744E-44F4-95A3-C5E31DEE1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6CD1-1B5E-493A-B0B1-142E745E2658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13DB-744E-44F4-95A3-C5E31DEE1B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6CD1-1B5E-493A-B0B1-142E745E2658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9113DB-744E-44F4-95A3-C5E31DEE1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6CD1-1B5E-493A-B0B1-142E745E2658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13DB-744E-44F4-95A3-C5E31DEE1B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6CD1-1B5E-493A-B0B1-142E745E2658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13DB-744E-44F4-95A3-C5E31DEE1B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6CD1-1B5E-493A-B0B1-142E745E2658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13DB-744E-44F4-95A3-C5E31DEE1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6CD1-1B5E-493A-B0B1-142E745E2658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13DB-744E-44F4-95A3-C5E31DEE1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6CD1-1B5E-493A-B0B1-142E745E2658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13DB-744E-44F4-95A3-C5E31DEE1B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6CD1-1B5E-493A-B0B1-142E745E2658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9113DB-744E-44F4-95A3-C5E31DEE1B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4C6CD1-1B5E-493A-B0B1-142E745E2658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9113DB-744E-44F4-95A3-C5E31DEE1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362200"/>
          </a:xfrm>
        </p:spPr>
        <p:txBody>
          <a:bodyPr>
            <a:normAutofit/>
          </a:bodyPr>
          <a:lstStyle/>
          <a:p>
            <a:r>
              <a:rPr lang="en-US" sz="3200" dirty="0"/>
              <a:t>Chapter 11</a:t>
            </a:r>
          </a:p>
          <a:p>
            <a:endParaRPr lang="en-US" sz="3200" dirty="0"/>
          </a:p>
          <a:p>
            <a:r>
              <a:rPr lang="en-US" sz="3200" dirty="0"/>
              <a:t>Functions:  transportation of oxygen, nutrients, cell wastes, hormones</a:t>
            </a:r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8229600" cy="1470025"/>
          </a:xfrm>
        </p:spPr>
        <p:txBody>
          <a:bodyPr>
            <a:noAutofit/>
          </a:bodyPr>
          <a:lstStyle/>
          <a:p>
            <a:r>
              <a:rPr lang="en-US" sz="4400" dirty="0"/>
              <a:t>Circulatory System – Part 2 Vessels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pressure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2800" dirty="0"/>
              <a:t>Measuring </a:t>
            </a:r>
          </a:p>
          <a:p>
            <a:pPr lvl="3"/>
            <a:r>
              <a:rPr lang="en-US" sz="2800" dirty="0"/>
              <a:t>Systolic pressure – at peak of ventricular contraction</a:t>
            </a:r>
          </a:p>
          <a:p>
            <a:pPr lvl="3"/>
            <a:r>
              <a:rPr lang="en-US" sz="2800" dirty="0"/>
              <a:t>Diastolic pressure – when ventricles relax</a:t>
            </a:r>
          </a:p>
          <a:p>
            <a:pPr lvl="3"/>
            <a:r>
              <a:rPr lang="en-US" sz="2800" dirty="0"/>
              <a:t>Units = millimeters of mercury (mm Hg)</a:t>
            </a:r>
          </a:p>
          <a:p>
            <a:pPr lvl="4"/>
            <a:r>
              <a:rPr lang="en-US" sz="2800" dirty="0"/>
              <a:t>Systolic is written first</a:t>
            </a:r>
          </a:p>
          <a:p>
            <a:pPr lvl="4"/>
            <a:r>
              <a:rPr lang="en-US" sz="2800" dirty="0"/>
              <a:t>Ex. 120/80 mm Hg</a:t>
            </a:r>
          </a:p>
          <a:p>
            <a:pPr lvl="3"/>
            <a:r>
              <a:rPr lang="en-US" sz="2800" dirty="0"/>
              <a:t>Usually measured by </a:t>
            </a:r>
            <a:r>
              <a:rPr lang="en-US" sz="2800" dirty="0" err="1"/>
              <a:t>auscultatory</a:t>
            </a:r>
            <a:r>
              <a:rPr lang="en-US" sz="2800" dirty="0"/>
              <a:t> method</a:t>
            </a:r>
          </a:p>
          <a:p>
            <a:pPr lvl="4"/>
            <a:r>
              <a:rPr lang="en-US" sz="2800" dirty="0"/>
              <a:t>Use brachial artery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Blood pressure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572000"/>
          </a:xfrm>
        </p:spPr>
        <p:txBody>
          <a:bodyPr>
            <a:normAutofit/>
          </a:bodyPr>
          <a:lstStyle/>
          <a:p>
            <a:pPr lvl="2"/>
            <a:r>
              <a:rPr lang="en-US" sz="3200" dirty="0"/>
              <a:t>Blood pressure (BP) = CO X Peripheral Resistance (PR)</a:t>
            </a:r>
          </a:p>
          <a:p>
            <a:pPr lvl="2"/>
            <a:r>
              <a:rPr lang="en-US" sz="3200" dirty="0"/>
              <a:t>PR – amt of friction btw blood and vessels</a:t>
            </a:r>
          </a:p>
          <a:p>
            <a:pPr lvl="2"/>
            <a:r>
              <a:rPr lang="en-US" sz="3200" dirty="0"/>
              <a:t>Blood pressure may be altered by</a:t>
            </a:r>
          </a:p>
          <a:p>
            <a:pPr lvl="3"/>
            <a:r>
              <a:rPr lang="en-US" sz="3200" dirty="0"/>
              <a:t>Neural factors</a:t>
            </a:r>
          </a:p>
          <a:p>
            <a:pPr lvl="4"/>
            <a:r>
              <a:rPr lang="en-US" sz="3200" dirty="0"/>
              <a:t>Sympathetic nerves cause vasoconstriction</a:t>
            </a:r>
          </a:p>
          <a:p>
            <a:pPr lvl="4"/>
            <a:r>
              <a:rPr lang="en-US" sz="3200" dirty="0"/>
              <a:t>Triggered by standing suddenly, hemorrhage, vigorous exercise, fright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pressure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sz="3200" dirty="0"/>
              <a:t>Renal factors – kidneys</a:t>
            </a:r>
          </a:p>
          <a:p>
            <a:pPr lvl="4"/>
            <a:r>
              <a:rPr lang="en-US" sz="3200" dirty="0"/>
              <a:t>Help control pressure by regulating water level in blood</a:t>
            </a:r>
          </a:p>
          <a:p>
            <a:pPr lvl="3"/>
            <a:r>
              <a:rPr lang="en-US" sz="3200" dirty="0"/>
              <a:t>Temperature</a:t>
            </a:r>
          </a:p>
          <a:p>
            <a:pPr lvl="4"/>
            <a:r>
              <a:rPr lang="en-US" sz="3200" dirty="0"/>
              <a:t>Cold causes vasoconstriction – prevents swelling</a:t>
            </a:r>
          </a:p>
          <a:p>
            <a:pPr lvl="4"/>
            <a:r>
              <a:rPr lang="en-US" sz="3200" dirty="0"/>
              <a:t>Heat causes </a:t>
            </a:r>
            <a:r>
              <a:rPr lang="en-US" sz="3200" dirty="0" err="1"/>
              <a:t>vasodilation</a:t>
            </a:r>
            <a:r>
              <a:rPr lang="en-US" sz="3200" dirty="0"/>
              <a:t> – speed circulation to an inflamed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pressure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3"/>
            <a:r>
              <a:rPr lang="en-US" sz="2800" dirty="0"/>
              <a:t>Chemicals</a:t>
            </a:r>
          </a:p>
          <a:p>
            <a:pPr lvl="4"/>
            <a:r>
              <a:rPr lang="en-US" sz="2800" dirty="0"/>
              <a:t>Epinephrine and nicotine – increase </a:t>
            </a:r>
            <a:r>
              <a:rPr lang="en-US" sz="2800" dirty="0" err="1"/>
              <a:t>bp</a:t>
            </a:r>
            <a:endParaRPr lang="en-US" sz="2800" dirty="0"/>
          </a:p>
          <a:p>
            <a:pPr lvl="4"/>
            <a:r>
              <a:rPr lang="en-US" sz="2800" dirty="0"/>
              <a:t>Alcohol and histamine – decrease </a:t>
            </a:r>
            <a:r>
              <a:rPr lang="en-US" sz="2800" dirty="0" err="1"/>
              <a:t>bp</a:t>
            </a:r>
            <a:endParaRPr lang="en-US" sz="2800" dirty="0"/>
          </a:p>
          <a:p>
            <a:pPr lvl="3"/>
            <a:r>
              <a:rPr lang="en-US" sz="2800" dirty="0"/>
              <a:t>Diet</a:t>
            </a:r>
          </a:p>
          <a:p>
            <a:pPr lvl="4"/>
            <a:r>
              <a:rPr lang="en-US" sz="2800" dirty="0"/>
              <a:t>Diets low in salt, saturated fat, and cholesterol prevents hypertension (high blood pressure)</a:t>
            </a:r>
          </a:p>
          <a:p>
            <a:pPr lvl="2"/>
            <a:r>
              <a:rPr lang="en-US" sz="2800" dirty="0"/>
              <a:t>Normal = 110-140/75-80</a:t>
            </a:r>
          </a:p>
          <a:p>
            <a:pPr lvl="2"/>
            <a:r>
              <a:rPr lang="en-US" sz="2800" dirty="0"/>
              <a:t>Hypotension – low </a:t>
            </a:r>
            <a:r>
              <a:rPr lang="en-US" sz="2800" dirty="0" err="1"/>
              <a:t>bp</a:t>
            </a:r>
            <a:r>
              <a:rPr lang="en-US" sz="2800" dirty="0"/>
              <a:t> = systolic &lt; 100</a:t>
            </a:r>
          </a:p>
          <a:p>
            <a:pPr lvl="2"/>
            <a:r>
              <a:rPr lang="en-US" sz="2800" dirty="0"/>
              <a:t>Hypertension – high </a:t>
            </a:r>
            <a:r>
              <a:rPr lang="en-US" sz="2800" dirty="0" err="1"/>
              <a:t>bp</a:t>
            </a:r>
            <a:r>
              <a:rPr lang="en-US" sz="2800" dirty="0"/>
              <a:t> = &gt; 140/90</a:t>
            </a:r>
          </a:p>
          <a:p>
            <a:pPr lvl="3"/>
            <a:r>
              <a:rPr lang="en-US" sz="2800" dirty="0"/>
              <a:t>Aka silent killer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Heart first forms as a single tube in the embryo.</a:t>
            </a:r>
          </a:p>
          <a:p>
            <a:pPr lvl="0"/>
            <a:r>
              <a:rPr lang="en-US" sz="3200" dirty="0"/>
              <a:t>By 4</a:t>
            </a:r>
            <a:r>
              <a:rPr lang="en-US" sz="3200" baseline="30000" dirty="0"/>
              <a:t>th</a:t>
            </a:r>
            <a:r>
              <a:rPr lang="en-US" sz="3200" dirty="0"/>
              <a:t> week it’s beating.</a:t>
            </a:r>
          </a:p>
          <a:p>
            <a:pPr lvl="0"/>
            <a:r>
              <a:rPr lang="en-US" sz="3200" dirty="0"/>
              <a:t>During the next 3 weeks it grows into 4 chambers.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aka Vascular system</a:t>
            </a:r>
          </a:p>
          <a:p>
            <a:pPr lvl="0"/>
            <a:r>
              <a:rPr lang="en-US" sz="3200" dirty="0"/>
              <a:t>Pathway from heart</a:t>
            </a:r>
          </a:p>
          <a:p>
            <a:pPr lvl="1"/>
            <a:r>
              <a:rPr lang="en-US" sz="3200" dirty="0"/>
              <a:t>Arteries &gt; arterioles &gt; capillary beds &gt; </a:t>
            </a:r>
            <a:r>
              <a:rPr lang="en-US" sz="3200" dirty="0" err="1"/>
              <a:t>venules</a:t>
            </a:r>
            <a:r>
              <a:rPr lang="en-US" sz="3200" dirty="0"/>
              <a:t> &gt; veins</a:t>
            </a:r>
          </a:p>
          <a:p>
            <a:pPr lvl="1"/>
            <a:r>
              <a:rPr lang="en-US" sz="3200" dirty="0"/>
              <a:t>Exchange btw body cells and blood occurs in capillaries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r>
              <a:rPr lang="en-US" dirty="0"/>
              <a:t>Anatomy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772400" cy="49530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Walls of vessels have 3 coats (tunics) – exception capillaries</a:t>
            </a:r>
            <a:endParaRPr lang="en-US" sz="1800" dirty="0"/>
          </a:p>
          <a:p>
            <a:pPr lvl="1"/>
            <a:r>
              <a:rPr lang="en-US" dirty="0"/>
              <a:t>Tunica </a:t>
            </a:r>
            <a:r>
              <a:rPr lang="en-US" dirty="0" err="1"/>
              <a:t>intima</a:t>
            </a:r>
            <a:r>
              <a:rPr lang="en-US" dirty="0"/>
              <a:t> – lines lumen (interior)</a:t>
            </a:r>
            <a:endParaRPr lang="en-US" sz="1400" dirty="0"/>
          </a:p>
          <a:p>
            <a:pPr lvl="2"/>
            <a:r>
              <a:rPr lang="en-US" dirty="0"/>
              <a:t>Made of endothelium w/ slick surface to allow frictionless blood flow</a:t>
            </a:r>
            <a:endParaRPr lang="en-US" sz="1000" dirty="0"/>
          </a:p>
          <a:p>
            <a:pPr lvl="1"/>
            <a:r>
              <a:rPr lang="en-US" dirty="0"/>
              <a:t>Tunica media – middle </a:t>
            </a:r>
            <a:endParaRPr lang="en-US" sz="1400" dirty="0"/>
          </a:p>
          <a:p>
            <a:pPr lvl="2"/>
            <a:r>
              <a:rPr lang="en-US" dirty="0"/>
              <a:t>Smooth muscle and </a:t>
            </a:r>
          </a:p>
          <a:p>
            <a:pPr lvl="2">
              <a:buNone/>
            </a:pPr>
            <a:r>
              <a:rPr lang="en-US" dirty="0"/>
              <a:t>	elastic tissue</a:t>
            </a:r>
            <a:endParaRPr lang="en-US" sz="1200" dirty="0"/>
          </a:p>
          <a:p>
            <a:pPr lvl="2"/>
            <a:r>
              <a:rPr lang="en-US" dirty="0"/>
              <a:t>Constriction &amp; dilation </a:t>
            </a:r>
          </a:p>
          <a:p>
            <a:pPr lvl="2">
              <a:buNone/>
            </a:pPr>
            <a:r>
              <a:rPr lang="en-US" dirty="0"/>
              <a:t>	changes blood pressure</a:t>
            </a:r>
            <a:endParaRPr lang="en-US" sz="1200" dirty="0"/>
          </a:p>
          <a:p>
            <a:pPr lvl="1"/>
            <a:r>
              <a:rPr lang="en-US" dirty="0"/>
              <a:t>Tunica </a:t>
            </a:r>
            <a:r>
              <a:rPr lang="en-US" dirty="0" err="1"/>
              <a:t>externa</a:t>
            </a:r>
            <a:r>
              <a:rPr lang="en-US" dirty="0"/>
              <a:t> – outer</a:t>
            </a:r>
            <a:endParaRPr lang="en-US" sz="1600" dirty="0"/>
          </a:p>
          <a:p>
            <a:pPr lvl="2"/>
            <a:r>
              <a:rPr lang="en-US" dirty="0"/>
              <a:t>Fibrous connective tissue</a:t>
            </a:r>
            <a:endParaRPr lang="en-US" sz="1200" dirty="0"/>
          </a:p>
          <a:p>
            <a:pPr lvl="2"/>
            <a:r>
              <a:rPr lang="en-US" dirty="0"/>
              <a:t>Supports and protects</a:t>
            </a:r>
            <a:endParaRPr lang="en-US" sz="1600" dirty="0"/>
          </a:p>
          <a:p>
            <a:endParaRPr lang="en-US" dirty="0"/>
          </a:p>
        </p:txBody>
      </p:sp>
      <p:pic>
        <p:nvPicPr>
          <p:cNvPr id="11266" name="Picture 2" descr="http://faculty.stcc.edu/AandP/AP/imagesAP2/bloodvessels/artv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819400"/>
            <a:ext cx="5059062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/>
              <a:t>Arteries/Veins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7772400" cy="4572000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Arteries</a:t>
            </a:r>
          </a:p>
          <a:p>
            <a:pPr lvl="1"/>
            <a:r>
              <a:rPr lang="en-US" sz="2800" dirty="0"/>
              <a:t>Thicker tunica media</a:t>
            </a:r>
          </a:p>
          <a:p>
            <a:pPr lvl="1"/>
            <a:r>
              <a:rPr lang="en-US" sz="2800" dirty="0"/>
              <a:t>Must stretch w/ each heartbeat</a:t>
            </a:r>
          </a:p>
          <a:p>
            <a:pPr lvl="0"/>
            <a:r>
              <a:rPr lang="en-US" sz="2800" dirty="0"/>
              <a:t>Veins</a:t>
            </a:r>
          </a:p>
          <a:p>
            <a:pPr lvl="1"/>
            <a:r>
              <a:rPr lang="en-US" sz="2800" dirty="0"/>
              <a:t>Have thinner walls </a:t>
            </a:r>
          </a:p>
          <a:p>
            <a:pPr lvl="1">
              <a:buNone/>
            </a:pPr>
            <a:r>
              <a:rPr lang="en-US" sz="2800" dirty="0"/>
              <a:t>	because pressure is </a:t>
            </a:r>
          </a:p>
          <a:p>
            <a:pPr lvl="1">
              <a:buNone/>
            </a:pPr>
            <a:r>
              <a:rPr lang="en-US" sz="2800" dirty="0"/>
              <a:t>	lower</a:t>
            </a:r>
          </a:p>
          <a:p>
            <a:pPr lvl="1"/>
            <a:r>
              <a:rPr lang="en-US" sz="2800" dirty="0"/>
              <a:t>Larger lumens w/ </a:t>
            </a:r>
          </a:p>
          <a:p>
            <a:pPr lvl="1">
              <a:buNone/>
            </a:pPr>
            <a:r>
              <a:rPr lang="en-US" sz="2800" dirty="0"/>
              <a:t>	valves to prevent </a:t>
            </a:r>
          </a:p>
          <a:p>
            <a:pPr lvl="1">
              <a:buNone/>
            </a:pPr>
            <a:r>
              <a:rPr lang="en-US" sz="2800" dirty="0"/>
              <a:t>	backflow</a:t>
            </a:r>
          </a:p>
        </p:txBody>
      </p:sp>
      <p:pic>
        <p:nvPicPr>
          <p:cNvPr id="10242" name="Picture 2" descr="http://faculty.stcc.edu/AandP/AP/imagesAP2/bloodvessels/artv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819400"/>
            <a:ext cx="495986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Capillaries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/>
              <a:t>Walls have only tunica </a:t>
            </a:r>
            <a:r>
              <a:rPr lang="en-US" dirty="0" err="1"/>
              <a:t>intima</a:t>
            </a:r>
            <a:r>
              <a:rPr lang="en-US" dirty="0"/>
              <a:t> </a:t>
            </a:r>
          </a:p>
          <a:p>
            <a:pPr lvl="1"/>
            <a:r>
              <a:rPr lang="en-US" sz="2600" dirty="0"/>
              <a:t>Allows easy exchange</a:t>
            </a:r>
          </a:p>
          <a:p>
            <a:pPr lvl="0"/>
            <a:r>
              <a:rPr lang="en-US" dirty="0"/>
              <a:t>Form networks – capillary beds</a:t>
            </a:r>
          </a:p>
          <a:p>
            <a:pPr lvl="1"/>
            <a:r>
              <a:rPr lang="en-US" sz="2600" dirty="0"/>
              <a:t>Made of 2 vessel types</a:t>
            </a:r>
          </a:p>
          <a:p>
            <a:pPr lvl="1"/>
            <a:r>
              <a:rPr lang="en-US" sz="2600" dirty="0"/>
              <a:t>Vascular shunt – connects arterioles and </a:t>
            </a:r>
            <a:r>
              <a:rPr lang="en-US" sz="2600" dirty="0" err="1"/>
              <a:t>venules</a:t>
            </a:r>
            <a:endParaRPr lang="en-US" sz="2600" dirty="0"/>
          </a:p>
          <a:p>
            <a:pPr lvl="2"/>
            <a:r>
              <a:rPr lang="en-US" sz="2600" dirty="0"/>
              <a:t>Bypasses bed</a:t>
            </a:r>
          </a:p>
          <a:p>
            <a:pPr lvl="2"/>
            <a:r>
              <a:rPr lang="en-US" sz="2600" dirty="0"/>
              <a:t>Begins at terminal arteriole; ends at </a:t>
            </a:r>
            <a:r>
              <a:rPr lang="en-US" sz="2600" dirty="0" err="1"/>
              <a:t>postcapillary</a:t>
            </a:r>
            <a:r>
              <a:rPr lang="en-US" sz="2600" dirty="0"/>
              <a:t> </a:t>
            </a:r>
            <a:r>
              <a:rPr lang="en-US" sz="2600" dirty="0" err="1"/>
              <a:t>venule</a:t>
            </a:r>
            <a:endParaRPr lang="en-US" sz="2600" dirty="0"/>
          </a:p>
          <a:p>
            <a:pPr lvl="1"/>
            <a:r>
              <a:rPr lang="en-US" sz="2600" dirty="0"/>
              <a:t>True capillaries – aka exchange vessels</a:t>
            </a:r>
          </a:p>
          <a:p>
            <a:pPr lvl="2"/>
            <a:r>
              <a:rPr lang="en-US" sz="2600" dirty="0"/>
              <a:t>10-100/bed</a:t>
            </a:r>
          </a:p>
          <a:p>
            <a:pPr lvl="2"/>
            <a:r>
              <a:rPr lang="en-US" sz="2600" dirty="0" err="1"/>
              <a:t>Precapillary</a:t>
            </a:r>
            <a:r>
              <a:rPr lang="en-US" sz="2600" dirty="0"/>
              <a:t> sphincters – regulate flow into bed from shunt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Capillaries cont.</a:t>
            </a:r>
          </a:p>
        </p:txBody>
      </p:sp>
      <p:pic>
        <p:nvPicPr>
          <p:cNvPr id="26626" name="Picture 2" descr="http://www.rci.rutgers.edu/~uzwiak/AnatPhys/Blood_Vessels_files/image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447800"/>
            <a:ext cx="6756400" cy="5067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Capillary exchange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/>
              <a:t>Substances tend to move based on concentration gradient</a:t>
            </a:r>
          </a:p>
          <a:p>
            <a:pPr lvl="0"/>
            <a:r>
              <a:rPr lang="en-US" sz="2800" dirty="0"/>
              <a:t>4 ways</a:t>
            </a:r>
          </a:p>
          <a:p>
            <a:pPr lvl="1"/>
            <a:r>
              <a:rPr lang="en-US" sz="2800" dirty="0"/>
              <a:t>Lipid-soluble substances diffuse directly across membranes – gases</a:t>
            </a:r>
          </a:p>
          <a:p>
            <a:pPr lvl="1"/>
            <a:r>
              <a:rPr lang="en-US" sz="2800" dirty="0"/>
              <a:t>Endo or </a:t>
            </a:r>
            <a:r>
              <a:rPr lang="en-US" sz="2800" dirty="0" err="1"/>
              <a:t>exocytosis</a:t>
            </a:r>
            <a:r>
              <a:rPr lang="en-US" sz="2800" dirty="0"/>
              <a:t> if lipid-insoluble</a:t>
            </a:r>
          </a:p>
          <a:p>
            <a:pPr lvl="1"/>
            <a:r>
              <a:rPr lang="en-US" sz="2800" dirty="0"/>
              <a:t>Intercellular clefts – gaps btw tight junctions</a:t>
            </a:r>
          </a:p>
          <a:p>
            <a:pPr lvl="1"/>
            <a:r>
              <a:rPr lang="en-US" sz="2800" dirty="0"/>
              <a:t>Fenestrated capillaries</a:t>
            </a:r>
          </a:p>
          <a:p>
            <a:pPr lvl="2"/>
            <a:r>
              <a:rPr lang="en-US" sz="2800" dirty="0" err="1"/>
              <a:t>Fenestra</a:t>
            </a:r>
            <a:r>
              <a:rPr lang="en-US" sz="2800" dirty="0"/>
              <a:t> (pores) are found in vessels</a:t>
            </a:r>
          </a:p>
          <a:p>
            <a:pPr lvl="2"/>
            <a:r>
              <a:rPr lang="en-US" sz="2800" dirty="0"/>
              <a:t>Function in absorption and filtration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dirty="0"/>
              <a:t>Vital Signs – indicate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3505200" cy="5029200"/>
          </a:xfrm>
        </p:spPr>
        <p:txBody>
          <a:bodyPr/>
          <a:lstStyle/>
          <a:p>
            <a:pPr lvl="0"/>
            <a:r>
              <a:rPr lang="en-US" dirty="0"/>
              <a:t>Arterial pulse – alternating expansion </a:t>
            </a:r>
          </a:p>
          <a:p>
            <a:pPr lvl="0">
              <a:buNone/>
            </a:pPr>
            <a:r>
              <a:rPr lang="en-US" dirty="0"/>
              <a:t>	and recoil of an artery</a:t>
            </a:r>
            <a:endParaRPr lang="en-US" sz="1800" dirty="0"/>
          </a:p>
          <a:p>
            <a:pPr lvl="1"/>
            <a:r>
              <a:rPr lang="en-US" dirty="0"/>
              <a:t>Resting = 70-76 </a:t>
            </a:r>
            <a:r>
              <a:rPr lang="en-US" dirty="0" err="1"/>
              <a:t>bpm</a:t>
            </a:r>
            <a:endParaRPr lang="en-US" sz="1400" dirty="0"/>
          </a:p>
          <a:p>
            <a:pPr lvl="1"/>
            <a:r>
              <a:rPr lang="en-US" dirty="0"/>
              <a:t>May press pulse points </a:t>
            </a:r>
          </a:p>
          <a:p>
            <a:pPr lvl="1">
              <a:buNone/>
            </a:pPr>
            <a:r>
              <a:rPr lang="en-US" dirty="0"/>
              <a:t>	to stop blood flow</a:t>
            </a:r>
            <a:endParaRPr lang="en-US" sz="1600" dirty="0"/>
          </a:p>
          <a:p>
            <a:pPr lvl="1"/>
            <a:r>
              <a:rPr lang="en-US" dirty="0"/>
              <a:t>Aka pressure points</a:t>
            </a:r>
            <a:endParaRPr lang="en-US" sz="1600" dirty="0"/>
          </a:p>
          <a:p>
            <a:pPr lvl="1"/>
            <a:r>
              <a:rPr lang="en-US" dirty="0"/>
              <a:t>Temporal, facial, carotid,</a:t>
            </a:r>
          </a:p>
          <a:p>
            <a:pPr lvl="1">
              <a:buNone/>
            </a:pPr>
            <a:r>
              <a:rPr lang="en-US" dirty="0"/>
              <a:t>	brachial, radial, femoral, </a:t>
            </a:r>
            <a:r>
              <a:rPr lang="en-US" dirty="0" err="1"/>
              <a:t>popliteal</a:t>
            </a:r>
            <a:r>
              <a:rPr lang="en-US" dirty="0"/>
              <a:t>, posterior </a:t>
            </a:r>
            <a:r>
              <a:rPr lang="en-US" dirty="0" err="1"/>
              <a:t>tibial</a:t>
            </a:r>
            <a:r>
              <a:rPr lang="en-US" dirty="0"/>
              <a:t>, </a:t>
            </a:r>
            <a:r>
              <a:rPr lang="en-US" dirty="0" err="1"/>
              <a:t>dorsalis</a:t>
            </a:r>
            <a:r>
              <a:rPr lang="en-US" dirty="0"/>
              <a:t> </a:t>
            </a:r>
            <a:r>
              <a:rPr lang="en-US" dirty="0" err="1"/>
              <a:t>pedis</a:t>
            </a:r>
            <a:endParaRPr lang="en-US" sz="1600" dirty="0"/>
          </a:p>
          <a:p>
            <a:endParaRPr lang="en-US" dirty="0"/>
          </a:p>
        </p:txBody>
      </p:sp>
      <p:pic>
        <p:nvPicPr>
          <p:cNvPr id="8194" name="Picture 2" descr="http://www.armystudyguide.com/content/moxiepix/b1_6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295400"/>
            <a:ext cx="5114925" cy="4867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Pressure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Pressure blood puts on inner walls of vessels</a:t>
            </a:r>
          </a:p>
          <a:p>
            <a:pPr lvl="1"/>
            <a:r>
              <a:rPr lang="en-US" sz="2800" dirty="0"/>
              <a:t>Keeps blood circulating</a:t>
            </a:r>
          </a:p>
          <a:p>
            <a:pPr lvl="1"/>
            <a:r>
              <a:rPr lang="en-US" sz="2800" dirty="0"/>
              <a:t>Pressure decreases from arteries to veins</a:t>
            </a:r>
          </a:p>
          <a:p>
            <a:pPr lvl="2"/>
            <a:r>
              <a:rPr lang="en-US" sz="2800" dirty="0"/>
              <a:t>Picture blood flow from a cut</a:t>
            </a:r>
          </a:p>
          <a:p>
            <a:pPr lvl="1"/>
            <a:r>
              <a:rPr lang="en-US" sz="2800" dirty="0"/>
              <a:t>Arteriosclerosis – “hardening of arteries”</a:t>
            </a:r>
          </a:p>
          <a:p>
            <a:pPr lvl="2"/>
            <a:r>
              <a:rPr lang="en-US" sz="2800" dirty="0"/>
              <a:t>Elasticity is lost</a:t>
            </a:r>
          </a:p>
          <a:p>
            <a:pPr lvl="2"/>
            <a:r>
              <a:rPr lang="en-US" sz="2800" dirty="0"/>
              <a:t>Vessels lose ability to </a:t>
            </a:r>
          </a:p>
          <a:p>
            <a:pPr lvl="3">
              <a:buNone/>
            </a:pPr>
            <a:r>
              <a:rPr lang="en-US" sz="2800" dirty="0"/>
              <a:t>	maintain pressure </a:t>
            </a:r>
          </a:p>
        </p:txBody>
      </p:sp>
      <p:pic>
        <p:nvPicPr>
          <p:cNvPr id="7170" name="Picture 2" descr="http://www.pennmedicine.org/health_info/images/18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886200"/>
            <a:ext cx="32385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138</TotalTime>
  <Words>550</Words>
  <Application>Microsoft Office PowerPoint</Application>
  <PresentationFormat>On-screen Show (4:3)</PresentationFormat>
  <Paragraphs>106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Franklin Gothic Book</vt:lpstr>
      <vt:lpstr>Perpetua</vt:lpstr>
      <vt:lpstr>Wingdings 2</vt:lpstr>
      <vt:lpstr>Equity</vt:lpstr>
      <vt:lpstr>Circulatory System – Part 2 Vessels</vt:lpstr>
      <vt:lpstr>PowerPoint Presentation</vt:lpstr>
      <vt:lpstr>Anatomy</vt:lpstr>
      <vt:lpstr>Arteries/Veins</vt:lpstr>
      <vt:lpstr>Capillaries</vt:lpstr>
      <vt:lpstr>Capillaries cont.</vt:lpstr>
      <vt:lpstr>Capillary exchange</vt:lpstr>
      <vt:lpstr>Vital Signs – indicate efficiency</vt:lpstr>
      <vt:lpstr>Blood Pressure</vt:lpstr>
      <vt:lpstr>Blood pressure cont.</vt:lpstr>
      <vt:lpstr>Blood pressure cont.</vt:lpstr>
      <vt:lpstr>Blood pressure cont.</vt:lpstr>
      <vt:lpstr>Blood pressure cont.</vt:lpstr>
      <vt:lpstr>Development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Circulatory System – Part 2 Vessels</dc:title>
  <dc:creator>shogan</dc:creator>
  <cp:lastModifiedBy>Samantha Hogan</cp:lastModifiedBy>
  <cp:revision>9</cp:revision>
  <dcterms:created xsi:type="dcterms:W3CDTF">2009-12-18T16:30:59Z</dcterms:created>
  <dcterms:modified xsi:type="dcterms:W3CDTF">2022-02-16T18:43:49Z</dcterms:modified>
</cp:coreProperties>
</file>