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74" r:id="rId5"/>
    <p:sldId id="259" r:id="rId6"/>
    <p:sldId id="260" r:id="rId7"/>
    <p:sldId id="270" r:id="rId8"/>
    <p:sldId id="271" r:id="rId9"/>
    <p:sldId id="273" r:id="rId10"/>
    <p:sldId id="261" r:id="rId11"/>
    <p:sldId id="262" r:id="rId12"/>
    <p:sldId id="263" r:id="rId13"/>
    <p:sldId id="264" r:id="rId14"/>
    <p:sldId id="265" r:id="rId15"/>
    <p:sldId id="266" r:id="rId16"/>
    <p:sldId id="272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65DD9D-94E9-4D63-A811-3622BD4F79CB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F7A5B4-C0E9-41D0-846A-00D7FAE5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815A8C-18AD-442E-A733-C16D73F6F39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3E6A76-9170-4744-B486-23D79F24D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384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Chapter 11</a:t>
            </a:r>
          </a:p>
          <a:p>
            <a:endParaRPr lang="en-US" dirty="0" smtClean="0"/>
          </a:p>
          <a:p>
            <a:r>
              <a:rPr lang="en-US" sz="3200" dirty="0" smtClean="0"/>
              <a:t>Functions:  transportation of oxygen, nutrients, cell wastes, hormones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Circulatory System – Part 1 Heart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 smtClean="0"/>
              <a:t>Provides nutrients to myocardium</a:t>
            </a:r>
          </a:p>
          <a:p>
            <a:pPr lvl="0"/>
            <a:r>
              <a:rPr lang="en-US" dirty="0" smtClean="0"/>
              <a:t>Right and left coronary arteries branch off aorta and circle heart in the coronary </a:t>
            </a:r>
            <a:r>
              <a:rPr lang="en-US" dirty="0" err="1" smtClean="0"/>
              <a:t>sulcus</a:t>
            </a:r>
            <a:r>
              <a:rPr lang="en-US" dirty="0" smtClean="0"/>
              <a:t> (right/left </a:t>
            </a:r>
            <a:r>
              <a:rPr lang="en-US" dirty="0" err="1" smtClean="0"/>
              <a:t>atrioventricular</a:t>
            </a:r>
            <a:r>
              <a:rPr lang="en-US" dirty="0" smtClean="0"/>
              <a:t> groove)</a:t>
            </a:r>
            <a:endParaRPr lang="en-US" sz="1800" dirty="0" smtClean="0"/>
          </a:p>
          <a:p>
            <a:pPr lvl="0"/>
            <a:r>
              <a:rPr lang="en-US" dirty="0" smtClean="0"/>
              <a:t>Compress when ventricles contract; fill when ventricles relax</a:t>
            </a:r>
            <a:endParaRPr lang="en-US" sz="1800" dirty="0" smtClean="0"/>
          </a:p>
          <a:p>
            <a:pPr lvl="0"/>
            <a:r>
              <a:rPr lang="en-US" dirty="0" smtClean="0"/>
              <a:t>Drain to cardiac veins to coronary sinus on back of heart which leads to right atrium</a:t>
            </a:r>
            <a:endParaRPr lang="en-US" sz="1800" dirty="0" smtClean="0"/>
          </a:p>
          <a:p>
            <a:pPr lvl="0"/>
            <a:r>
              <a:rPr lang="en-US" dirty="0" smtClean="0"/>
              <a:t>If heart beats </a:t>
            </a:r>
            <a:r>
              <a:rPr lang="en-US" dirty="0" smtClean="0"/>
              <a:t>too </a:t>
            </a:r>
            <a:r>
              <a:rPr lang="en-US" dirty="0" smtClean="0"/>
              <a:t>quickly – coronary arteries don’t have a long enough relaxation period to fill and myocardium may be deprived of oxygen</a:t>
            </a:r>
            <a:endParaRPr lang="en-US" sz="1800" dirty="0" smtClean="0"/>
          </a:p>
          <a:p>
            <a:pPr lvl="1"/>
            <a:r>
              <a:rPr lang="en-US" dirty="0" smtClean="0"/>
              <a:t>Leads to pain – angina pectoris</a:t>
            </a:r>
            <a:endParaRPr lang="en-US" sz="1400" dirty="0" smtClean="0"/>
          </a:p>
          <a:p>
            <a:pPr lvl="1"/>
            <a:r>
              <a:rPr lang="en-US" dirty="0" smtClean="0"/>
              <a:t>Heart cells may die – form an infarct</a:t>
            </a:r>
            <a:endParaRPr lang="en-US" sz="1600" dirty="0" smtClean="0"/>
          </a:p>
          <a:p>
            <a:pPr lvl="1"/>
            <a:r>
              <a:rPr lang="en-US" dirty="0" smtClean="0"/>
              <a:t>Myocardial infarction = heart attack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conduction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Sets the heart’s basic rhythm = 75 </a:t>
            </a:r>
            <a:r>
              <a:rPr lang="en-US" dirty="0" err="1" smtClean="0"/>
              <a:t>bpm</a:t>
            </a:r>
            <a:endParaRPr lang="en-US" sz="1800" dirty="0" smtClean="0"/>
          </a:p>
          <a:p>
            <a:pPr lvl="0"/>
            <a:r>
              <a:rPr lang="en-US" dirty="0" err="1" smtClean="0"/>
              <a:t>Sinoatrial</a:t>
            </a:r>
            <a:r>
              <a:rPr lang="en-US" dirty="0" smtClean="0"/>
              <a:t> (SA) node – in right atrium</a:t>
            </a:r>
            <a:endParaRPr lang="en-US" sz="1800" dirty="0" smtClean="0"/>
          </a:p>
          <a:p>
            <a:pPr lvl="1"/>
            <a:r>
              <a:rPr lang="en-US" dirty="0" smtClean="0"/>
              <a:t>Aka pacemaker</a:t>
            </a:r>
            <a:endParaRPr lang="en-US" sz="1400" dirty="0" smtClean="0"/>
          </a:p>
          <a:p>
            <a:pPr lvl="1"/>
            <a:r>
              <a:rPr lang="en-US" dirty="0" smtClean="0"/>
              <a:t>Starts each heartbeat and sets pace</a:t>
            </a:r>
            <a:endParaRPr lang="en-US" sz="1400" dirty="0" smtClean="0"/>
          </a:p>
          <a:p>
            <a:pPr lvl="0"/>
            <a:r>
              <a:rPr lang="en-US" dirty="0" smtClean="0"/>
              <a:t>Impulse moves through atria to </a:t>
            </a:r>
            <a:r>
              <a:rPr lang="en-US" dirty="0" err="1" smtClean="0"/>
              <a:t>atrioventricular</a:t>
            </a:r>
            <a:r>
              <a:rPr lang="en-US" dirty="0" smtClean="0"/>
              <a:t> (AV) node where it pauses to allow atria time to contract</a:t>
            </a:r>
            <a:endParaRPr lang="en-US" sz="1800" dirty="0" smtClean="0"/>
          </a:p>
          <a:p>
            <a:pPr lvl="0"/>
            <a:r>
              <a:rPr lang="en-US" dirty="0" smtClean="0"/>
              <a:t>Then moves down ventricles through the </a:t>
            </a:r>
            <a:r>
              <a:rPr lang="en-US" dirty="0" err="1" smtClean="0"/>
              <a:t>atrioventricular</a:t>
            </a:r>
            <a:r>
              <a:rPr lang="en-US" dirty="0" smtClean="0"/>
              <a:t> (AV) bundle (bundle of His) to the right/left bundle branches and into the Purkinje fibers found in ventricle walls</a:t>
            </a:r>
            <a:endParaRPr lang="en-US" sz="1800" dirty="0" smtClean="0"/>
          </a:p>
          <a:p>
            <a:pPr lvl="0"/>
            <a:r>
              <a:rPr lang="en-US" dirty="0" smtClean="0"/>
              <a:t>Contraction begins at apex and moves up ventricle walls toward atria pushing blood up and out arteries</a:t>
            </a:r>
            <a:endParaRPr lang="en-US" sz="1800" dirty="0" smtClean="0"/>
          </a:p>
        </p:txBody>
      </p:sp>
      <p:pic>
        <p:nvPicPr>
          <p:cNvPr id="9218" name="Picture 2" descr="http://www.phschool.com/science/biology_place/biocoach/images/cardio1/HrConSy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334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799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4572000"/>
          </a:xfrm>
        </p:spPr>
        <p:txBody>
          <a:bodyPr/>
          <a:lstStyle/>
          <a:p>
            <a:pPr lvl="0"/>
            <a:r>
              <a:rPr lang="en-US" dirty="0" smtClean="0"/>
              <a:t>Tachycardia – rapid heartbeat - &gt;100 </a:t>
            </a:r>
            <a:r>
              <a:rPr lang="en-US" dirty="0" err="1" smtClean="0"/>
              <a:t>bpm</a:t>
            </a:r>
            <a:endParaRPr lang="en-US" dirty="0" smtClean="0"/>
          </a:p>
          <a:p>
            <a:pPr lvl="0"/>
            <a:r>
              <a:rPr lang="en-US" dirty="0" err="1" smtClean="0"/>
              <a:t>Bradycardia</a:t>
            </a:r>
            <a:r>
              <a:rPr lang="en-US" dirty="0" smtClean="0"/>
              <a:t> – slower than normal - &lt; 60 </a:t>
            </a:r>
            <a:r>
              <a:rPr lang="en-US" dirty="0" err="1" smtClean="0"/>
              <a:t>bpm</a:t>
            </a:r>
            <a:endParaRPr lang="en-US" dirty="0" smtClean="0"/>
          </a:p>
          <a:p>
            <a:pPr lvl="0"/>
            <a:r>
              <a:rPr lang="en-US" dirty="0" smtClean="0"/>
              <a:t>Fibrillation – uncontrolled shuddering</a:t>
            </a:r>
          </a:p>
          <a:p>
            <a:pPr lvl="0"/>
            <a:r>
              <a:rPr lang="en-US" sz="2800" dirty="0" smtClean="0"/>
              <a:t>In 1 day heart pushes 6 quarts of blood through vessels over 1000 times</a:t>
            </a:r>
            <a:endParaRPr lang="en-US" sz="2000" dirty="0" smtClean="0"/>
          </a:p>
          <a:p>
            <a:pPr lvl="1"/>
            <a:r>
              <a:rPr lang="en-US" dirty="0" smtClean="0"/>
              <a:t>Pumps about 6000 quarts/day</a:t>
            </a:r>
            <a:endParaRPr lang="en-US" sz="1800" dirty="0" smtClean="0"/>
          </a:p>
        </p:txBody>
      </p:sp>
      <p:pic>
        <p:nvPicPr>
          <p:cNvPr id="8194" name="Picture 2" descr="http://heartdiseaseadvice.info/images/ec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91000"/>
            <a:ext cx="3714151" cy="2362200"/>
          </a:xfrm>
          <a:prstGeom prst="rect">
            <a:avLst/>
          </a:prstGeom>
          <a:noFill/>
        </p:spPr>
      </p:pic>
      <p:pic>
        <p:nvPicPr>
          <p:cNvPr id="8196" name="Picture 4" descr="http://www.rch.org.au/emplibrary/clinicalguide/sv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362200"/>
            <a:ext cx="3810000" cy="1428750"/>
          </a:xfrm>
          <a:prstGeom prst="rect">
            <a:avLst/>
          </a:prstGeom>
          <a:noFill/>
        </p:spPr>
      </p:pic>
      <p:pic>
        <p:nvPicPr>
          <p:cNvPr id="8198" name="Picture 6" descr="http://bestpractice.bmj.com/best-practice/images/bp/400-15-iline_defaul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81400"/>
            <a:ext cx="4257587" cy="242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Cardiac cycle – 1 complete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About .8 sec</a:t>
            </a:r>
            <a:endParaRPr lang="en-US" sz="1800" dirty="0" smtClean="0"/>
          </a:p>
          <a:p>
            <a:pPr lvl="0"/>
            <a:r>
              <a:rPr lang="en-US" dirty="0" smtClean="0"/>
              <a:t>Stages</a:t>
            </a:r>
            <a:endParaRPr lang="en-US" sz="1800" dirty="0" smtClean="0"/>
          </a:p>
          <a:p>
            <a:pPr lvl="1"/>
            <a:r>
              <a:rPr lang="en-US" dirty="0" smtClean="0"/>
              <a:t>Mid-to-late diastole (relaxation)</a:t>
            </a:r>
            <a:endParaRPr lang="en-US" sz="1400" dirty="0" smtClean="0"/>
          </a:p>
          <a:p>
            <a:pPr lvl="2"/>
            <a:r>
              <a:rPr lang="en-US" dirty="0" smtClean="0"/>
              <a:t>Atria pump blood to ventricles</a:t>
            </a:r>
            <a:endParaRPr lang="en-US" sz="1200" dirty="0" smtClean="0"/>
          </a:p>
          <a:p>
            <a:pPr lvl="2"/>
            <a:r>
              <a:rPr lang="en-US" dirty="0" err="1" smtClean="0"/>
              <a:t>Semilunar</a:t>
            </a:r>
            <a:r>
              <a:rPr lang="en-US" dirty="0" smtClean="0"/>
              <a:t> valves are closed; AV valves are open</a:t>
            </a:r>
            <a:endParaRPr lang="en-US" sz="1600" dirty="0" smtClean="0"/>
          </a:p>
          <a:p>
            <a:pPr lvl="1"/>
            <a:r>
              <a:rPr lang="en-US" dirty="0" smtClean="0"/>
              <a:t>Systole (contraction) begins – ventricular stroke</a:t>
            </a:r>
            <a:endParaRPr lang="en-US" sz="1600" dirty="0" smtClean="0"/>
          </a:p>
          <a:p>
            <a:pPr lvl="2"/>
            <a:r>
              <a:rPr lang="en-US" dirty="0" smtClean="0"/>
              <a:t>Pressure increases causing AV valves to close and </a:t>
            </a:r>
            <a:r>
              <a:rPr lang="en-US" dirty="0" err="1" smtClean="0"/>
              <a:t>semilunar</a:t>
            </a:r>
            <a:r>
              <a:rPr lang="en-US" dirty="0" smtClean="0"/>
              <a:t> valves to open</a:t>
            </a:r>
            <a:endParaRPr lang="en-US" sz="1200" dirty="0" smtClean="0"/>
          </a:p>
          <a:p>
            <a:pPr lvl="2"/>
            <a:r>
              <a:rPr lang="en-US" dirty="0" smtClean="0"/>
              <a:t>Blood enters arteries</a:t>
            </a:r>
            <a:endParaRPr lang="en-US" sz="1200" dirty="0" smtClean="0"/>
          </a:p>
          <a:p>
            <a:pPr lvl="2"/>
            <a:r>
              <a:rPr lang="en-US" dirty="0" smtClean="0"/>
              <a:t>Atria are relaxed and refilling</a:t>
            </a:r>
            <a:endParaRPr lang="en-US" sz="1200" dirty="0" smtClean="0"/>
          </a:p>
          <a:p>
            <a:pPr lvl="1"/>
            <a:r>
              <a:rPr lang="en-US" dirty="0" smtClean="0"/>
              <a:t>Early diastole</a:t>
            </a:r>
            <a:endParaRPr lang="en-US" sz="1600" dirty="0" smtClean="0"/>
          </a:p>
          <a:p>
            <a:pPr lvl="2"/>
            <a:r>
              <a:rPr lang="en-US" dirty="0" err="1" smtClean="0"/>
              <a:t>Semilunar</a:t>
            </a:r>
            <a:r>
              <a:rPr lang="en-US" dirty="0" smtClean="0"/>
              <a:t> valves close</a:t>
            </a:r>
            <a:endParaRPr lang="en-US" sz="1200" dirty="0" smtClean="0"/>
          </a:p>
          <a:p>
            <a:pPr lvl="2"/>
            <a:r>
              <a:rPr lang="en-US" dirty="0" smtClean="0"/>
              <a:t>Ventricles are empty; pressure decreases</a:t>
            </a:r>
            <a:endParaRPr lang="en-US" sz="1600" dirty="0" smtClean="0"/>
          </a:p>
          <a:p>
            <a:pPr lvl="2"/>
            <a:r>
              <a:rPr lang="en-US" dirty="0" smtClean="0"/>
              <a:t>AV valves open and refill ventricles</a:t>
            </a:r>
            <a:endParaRPr lang="en-US" sz="1600" dirty="0" smtClean="0"/>
          </a:p>
        </p:txBody>
      </p:sp>
      <p:pic>
        <p:nvPicPr>
          <p:cNvPr id="7170" name="Picture 2" descr="http://www.texasheart.org/HIC/ProjH/images/diast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295400"/>
            <a:ext cx="1771650" cy="2381250"/>
          </a:xfrm>
          <a:prstGeom prst="rect">
            <a:avLst/>
          </a:prstGeom>
          <a:noFill/>
        </p:spPr>
      </p:pic>
      <p:pic>
        <p:nvPicPr>
          <p:cNvPr id="7172" name="Picture 4" descr="http://www.texasheart.org/HIC/ProjH/images/systo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114800"/>
            <a:ext cx="17907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err="1" smtClean="0"/>
              <a:t>Lub</a:t>
            </a:r>
            <a:r>
              <a:rPr lang="en-US" sz="3200" dirty="0" smtClean="0"/>
              <a:t> dup pause</a:t>
            </a:r>
          </a:p>
          <a:p>
            <a:pPr lvl="0"/>
            <a:r>
              <a:rPr lang="en-US" sz="3200" dirty="0" err="1" smtClean="0"/>
              <a:t>Lub</a:t>
            </a:r>
            <a:r>
              <a:rPr lang="en-US" sz="3200" dirty="0" smtClean="0"/>
              <a:t> = AV valves closing</a:t>
            </a:r>
          </a:p>
          <a:p>
            <a:pPr lvl="0"/>
            <a:r>
              <a:rPr lang="en-US" sz="3200" dirty="0" smtClean="0"/>
              <a:t>Dup = </a:t>
            </a:r>
            <a:r>
              <a:rPr lang="en-US" sz="3200" dirty="0" err="1" smtClean="0"/>
              <a:t>semilunar</a:t>
            </a:r>
            <a:r>
              <a:rPr lang="en-US" sz="3200" dirty="0" smtClean="0"/>
              <a:t> valves closing</a:t>
            </a:r>
          </a:p>
          <a:p>
            <a:pPr lvl="0"/>
            <a:r>
              <a:rPr lang="en-US" sz="3200" dirty="0" smtClean="0"/>
              <a:t>Murmurs – abnormal sounds</a:t>
            </a:r>
          </a:p>
          <a:p>
            <a:pPr lvl="1"/>
            <a:r>
              <a:rPr lang="en-US" sz="3200" dirty="0" smtClean="0"/>
              <a:t>May indicate a valve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output (CO)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 – amt of blood pumped out by each side of heart in 1 minute</a:t>
            </a:r>
          </a:p>
          <a:p>
            <a:pPr lvl="0"/>
            <a:r>
              <a:rPr lang="en-US" dirty="0" smtClean="0"/>
              <a:t>CO = heart rate X stroke volume (</a:t>
            </a:r>
            <a:r>
              <a:rPr lang="en-US" dirty="0" err="1" smtClean="0"/>
              <a:t>sv</a:t>
            </a:r>
            <a:r>
              <a:rPr lang="en-US" dirty="0" smtClean="0"/>
              <a:t>) </a:t>
            </a:r>
            <a:endParaRPr lang="en-US" sz="1800" dirty="0" smtClean="0"/>
          </a:p>
          <a:p>
            <a:pPr lvl="1"/>
            <a:r>
              <a:rPr lang="en-US" dirty="0" smtClean="0"/>
              <a:t>Stroke volume = amt of blood pumped by a ventricle w/ each heartbeat – 70 ml/min is average</a:t>
            </a:r>
            <a:endParaRPr lang="en-US" sz="1400" dirty="0" smtClean="0"/>
          </a:p>
          <a:p>
            <a:pPr lvl="1"/>
            <a:r>
              <a:rPr lang="en-US" sz="2200" dirty="0" smtClean="0"/>
              <a:t>CO = HR (75bpm) X </a:t>
            </a:r>
            <a:r>
              <a:rPr lang="en-US" sz="2200" dirty="0" err="1" smtClean="0"/>
              <a:t>sv</a:t>
            </a:r>
            <a:r>
              <a:rPr lang="en-US" sz="2200" dirty="0" smtClean="0"/>
              <a:t> (70ml/min) = 5250 ml/min</a:t>
            </a:r>
          </a:p>
          <a:p>
            <a:pPr lvl="1"/>
            <a:r>
              <a:rPr lang="en-US" sz="2200" dirty="0" smtClean="0"/>
              <a:t>Normal blood amt = 5000 ml</a:t>
            </a:r>
          </a:p>
          <a:p>
            <a:pPr lvl="1"/>
            <a:r>
              <a:rPr lang="en-US" sz="2200" dirty="0" smtClean="0"/>
              <a:t>In 1 minute, entire blood supply </a:t>
            </a:r>
          </a:p>
          <a:p>
            <a:pPr lvl="1">
              <a:buNone/>
            </a:pPr>
            <a:r>
              <a:rPr lang="en-US" sz="2200" dirty="0" smtClean="0"/>
              <a:t>	circulates</a:t>
            </a:r>
          </a:p>
        </p:txBody>
      </p:sp>
      <p:pic>
        <p:nvPicPr>
          <p:cNvPr id="5122" name="Picture 2" descr="http://sorrel.humboldt.edu/~jlg21/Zoo%20310/Lab%2012%20ADAM%20cardiovasc/Cardiac%20Output/drop%20b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52875"/>
            <a:ext cx="3838575" cy="29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Venus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Regulation of stroke volume</a:t>
            </a:r>
            <a:endParaRPr lang="en-US" sz="1800" dirty="0" smtClean="0"/>
          </a:p>
          <a:p>
            <a:pPr lvl="1"/>
            <a:r>
              <a:rPr lang="en-US" dirty="0" smtClean="0"/>
              <a:t>Starling’s law of the heart – how much cardiac muscle is stretched just before contraction controls stroke volume</a:t>
            </a:r>
            <a:endParaRPr lang="en-US" sz="1400" dirty="0" smtClean="0"/>
          </a:p>
          <a:p>
            <a:pPr lvl="2"/>
            <a:r>
              <a:rPr lang="en-US" dirty="0" smtClean="0"/>
              <a:t>Greater stretch = greater contraction</a:t>
            </a:r>
          </a:p>
          <a:p>
            <a:r>
              <a:rPr lang="en-US" dirty="0" smtClean="0"/>
              <a:t>Amt of blood entering and stretching ventricles</a:t>
            </a:r>
            <a:endParaRPr lang="en-US" sz="1800" dirty="0" smtClean="0"/>
          </a:p>
          <a:p>
            <a:pPr lvl="1"/>
            <a:r>
              <a:rPr lang="en-US" dirty="0" smtClean="0"/>
              <a:t>If 1 side pumps more blood, the increased </a:t>
            </a:r>
            <a:r>
              <a:rPr lang="en-US" dirty="0" err="1" smtClean="0"/>
              <a:t>venus</a:t>
            </a:r>
            <a:r>
              <a:rPr lang="en-US" dirty="0" smtClean="0"/>
              <a:t> return to opposite ventricle will cause it to pump equal amount</a:t>
            </a:r>
            <a:endParaRPr lang="en-US" sz="1400" dirty="0" smtClean="0"/>
          </a:p>
          <a:p>
            <a:r>
              <a:rPr lang="en-US" dirty="0" smtClean="0"/>
              <a:t>Healthy = constant stroke volume</a:t>
            </a:r>
            <a:endParaRPr lang="en-US" sz="1800" dirty="0" smtClean="0"/>
          </a:p>
          <a:p>
            <a:r>
              <a:rPr lang="en-US" dirty="0" smtClean="0"/>
              <a:t>Sudden decrease in blood volume causes decrease in stroke volume</a:t>
            </a:r>
            <a:endParaRPr lang="en-US" sz="1800" dirty="0" smtClean="0"/>
          </a:p>
          <a:p>
            <a:pPr lvl="1"/>
            <a:r>
              <a:rPr lang="en-US" dirty="0" smtClean="0"/>
              <a:t>CO is maintained by faster heartbeat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Neural Controls</a:t>
            </a:r>
            <a:endParaRPr lang="en-US" sz="2000" dirty="0" smtClean="0"/>
          </a:p>
          <a:p>
            <a:pPr lvl="1"/>
            <a:r>
              <a:rPr lang="en-US" dirty="0" smtClean="0"/>
              <a:t>Sympathetic nerves may stimulate SA and AV nodes because of physical/emotional stress = faster heartbeat</a:t>
            </a:r>
            <a:endParaRPr lang="en-US" sz="1800" dirty="0" smtClean="0"/>
          </a:p>
          <a:p>
            <a:pPr lvl="1"/>
            <a:r>
              <a:rPr lang="en-US" dirty="0" smtClean="0"/>
              <a:t>Parasympathetic nerves – slow and steady heart – allow time to rest</a:t>
            </a:r>
            <a:endParaRPr lang="en-US" sz="1800" dirty="0" smtClean="0"/>
          </a:p>
          <a:p>
            <a:pPr lvl="1"/>
            <a:r>
              <a:rPr lang="en-US" dirty="0" smtClean="0"/>
              <a:t>Congestive heart failure – heart is worn out</a:t>
            </a:r>
            <a:endParaRPr lang="en-US" sz="1800" dirty="0" smtClean="0"/>
          </a:p>
          <a:p>
            <a:pPr lvl="1"/>
            <a:r>
              <a:rPr lang="en-US" dirty="0" smtClean="0"/>
              <a:t>Epinephrine and </a:t>
            </a:r>
            <a:r>
              <a:rPr lang="en-US" dirty="0" err="1" smtClean="0"/>
              <a:t>thyroxine</a:t>
            </a:r>
            <a:r>
              <a:rPr lang="en-US" dirty="0" smtClean="0"/>
              <a:t> – hormones that increase </a:t>
            </a:r>
            <a:r>
              <a:rPr lang="en-US" dirty="0" err="1" smtClean="0"/>
              <a:t>heartrate</a:t>
            </a:r>
            <a:endParaRPr lang="en-US" sz="1800" dirty="0" smtClean="0"/>
          </a:p>
          <a:p>
            <a:pPr lvl="0"/>
            <a:r>
              <a:rPr lang="en-US" sz="2800" dirty="0" smtClean="0"/>
              <a:t>Age, gender, exercise, and body temp affect </a:t>
            </a:r>
            <a:r>
              <a:rPr lang="en-US" sz="2800" dirty="0" err="1" smtClean="0"/>
              <a:t>heartrate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About the size of a fist</a:t>
            </a:r>
            <a:endParaRPr lang="en-US" sz="2000" dirty="0" smtClean="0"/>
          </a:p>
          <a:p>
            <a:pPr lvl="0"/>
            <a:r>
              <a:rPr lang="en-US" sz="2800" dirty="0" smtClean="0"/>
              <a:t>Weighs &lt; 1 lb</a:t>
            </a:r>
            <a:endParaRPr lang="en-US" sz="2000" dirty="0" smtClean="0"/>
          </a:p>
          <a:p>
            <a:pPr lvl="0"/>
            <a:r>
              <a:rPr lang="en-US" sz="2800" dirty="0" smtClean="0"/>
              <a:t>Location</a:t>
            </a:r>
            <a:endParaRPr lang="en-US" sz="2000" dirty="0" smtClean="0"/>
          </a:p>
          <a:p>
            <a:pPr lvl="1"/>
            <a:r>
              <a:rPr lang="en-US" dirty="0" smtClean="0"/>
              <a:t>btw lungs</a:t>
            </a:r>
            <a:endParaRPr lang="en-US" sz="1800" dirty="0" smtClean="0"/>
          </a:p>
          <a:p>
            <a:pPr lvl="1"/>
            <a:r>
              <a:rPr lang="en-US" dirty="0" smtClean="0"/>
              <a:t>apex (pointed end) directed </a:t>
            </a:r>
          </a:p>
          <a:p>
            <a:pPr lvl="1">
              <a:buNone/>
            </a:pPr>
            <a:r>
              <a:rPr lang="en-US" dirty="0" smtClean="0"/>
              <a:t>	toward left hip and rests on </a:t>
            </a:r>
          </a:p>
          <a:p>
            <a:pPr lvl="1">
              <a:buNone/>
            </a:pPr>
            <a:r>
              <a:rPr lang="en-US" dirty="0" smtClean="0"/>
              <a:t>	diaphragm</a:t>
            </a:r>
            <a:endParaRPr lang="en-US" sz="1800" dirty="0" smtClean="0"/>
          </a:p>
          <a:p>
            <a:pPr lvl="1"/>
            <a:r>
              <a:rPr lang="en-US" dirty="0" smtClean="0"/>
              <a:t>base points toward right </a:t>
            </a:r>
          </a:p>
          <a:p>
            <a:pPr lvl="1">
              <a:buNone/>
            </a:pPr>
            <a:r>
              <a:rPr lang="en-US" dirty="0" smtClean="0"/>
              <a:t>	shoulder and lies under 2</a:t>
            </a:r>
            <a:r>
              <a:rPr lang="en-US" baseline="30000" dirty="0" smtClean="0"/>
              <a:t>nd</a:t>
            </a:r>
            <a:r>
              <a:rPr lang="en-US" dirty="0" smtClean="0"/>
              <a:t> rib</a:t>
            </a:r>
            <a:endParaRPr lang="en-US" sz="1800" dirty="0" smtClean="0"/>
          </a:p>
        </p:txBody>
      </p:sp>
      <p:pic>
        <p:nvPicPr>
          <p:cNvPr id="26626" name="Picture 2" descr="http://wayoffside.files.wordpress.com/2007/11/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447800"/>
            <a:ext cx="3348526" cy="467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848600" cy="46482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Pericardium – double serous membrane</a:t>
            </a:r>
          </a:p>
          <a:p>
            <a:pPr lvl="1"/>
            <a:r>
              <a:rPr lang="en-US" dirty="0" err="1" smtClean="0"/>
              <a:t>Epicardium</a:t>
            </a:r>
            <a:r>
              <a:rPr lang="en-US" dirty="0" smtClean="0"/>
              <a:t> – aka visceral pericardium – on heart surface</a:t>
            </a:r>
          </a:p>
          <a:p>
            <a:pPr lvl="1"/>
            <a:r>
              <a:rPr lang="en-US" dirty="0" smtClean="0"/>
              <a:t>Parietal pericardium – outer layer of membrane</a:t>
            </a:r>
          </a:p>
          <a:p>
            <a:pPr lvl="2"/>
            <a:r>
              <a:rPr lang="en-US" sz="2400" dirty="0" smtClean="0"/>
              <a:t>outside covered by </a:t>
            </a:r>
          </a:p>
          <a:p>
            <a:pPr lvl="3">
              <a:buNone/>
            </a:pPr>
            <a:r>
              <a:rPr lang="en-US" sz="2400" dirty="0" smtClean="0"/>
              <a:t>	fibrous membrane </a:t>
            </a:r>
          </a:p>
          <a:p>
            <a:pPr lvl="3">
              <a:buNone/>
            </a:pPr>
            <a:r>
              <a:rPr lang="en-US" sz="2400" dirty="0" smtClean="0"/>
              <a:t>	which anchors heart</a:t>
            </a:r>
          </a:p>
          <a:p>
            <a:pPr lvl="1"/>
            <a:r>
              <a:rPr lang="en-US" dirty="0" smtClean="0"/>
              <a:t>Serous fluid btw </a:t>
            </a:r>
          </a:p>
          <a:p>
            <a:pPr lvl="1">
              <a:buNone/>
            </a:pPr>
            <a:r>
              <a:rPr lang="en-US" dirty="0" smtClean="0"/>
              <a:t>	membranes allows heart </a:t>
            </a:r>
          </a:p>
          <a:p>
            <a:pPr lvl="1">
              <a:buNone/>
            </a:pPr>
            <a:r>
              <a:rPr lang="en-US" dirty="0" smtClean="0"/>
              <a:t>	to beat w/out friction</a:t>
            </a:r>
          </a:p>
        </p:txBody>
      </p:sp>
      <p:pic>
        <p:nvPicPr>
          <p:cNvPr id="25602" name="Picture 2" descr="http://drsvenkatesan.files.wordpress.com/2008/09/pericardiu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48000"/>
            <a:ext cx="4800600" cy="3583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3733800" cy="45720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3 layers</a:t>
            </a:r>
          </a:p>
          <a:p>
            <a:pPr lvl="1"/>
            <a:r>
              <a:rPr lang="en-US" sz="2800" dirty="0" err="1" smtClean="0"/>
              <a:t>Epicardium</a:t>
            </a:r>
            <a:endParaRPr lang="en-US" sz="2800" dirty="0" smtClean="0"/>
          </a:p>
          <a:p>
            <a:pPr lvl="1"/>
            <a:r>
              <a:rPr lang="en-US" sz="2800" dirty="0" smtClean="0"/>
              <a:t>Myocardium – bundles of cardiac muscle</a:t>
            </a:r>
          </a:p>
          <a:p>
            <a:pPr lvl="1"/>
            <a:r>
              <a:rPr lang="en-US" sz="2800" dirty="0" err="1" smtClean="0"/>
              <a:t>Endocardium</a:t>
            </a:r>
            <a:r>
              <a:rPr lang="en-US" sz="2800" dirty="0" smtClean="0"/>
              <a:t> – lines the heart chambers</a:t>
            </a:r>
          </a:p>
        </p:txBody>
      </p:sp>
      <p:pic>
        <p:nvPicPr>
          <p:cNvPr id="29698" name="Picture 2" descr="http://www.texasheart.org/HIC/Topics/images/myo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4479164" cy="467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Chambers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200" dirty="0" smtClean="0"/>
              <a:t>2 atria – receiving </a:t>
            </a:r>
          </a:p>
          <a:p>
            <a:pPr lvl="0">
              <a:buNone/>
            </a:pPr>
            <a:r>
              <a:rPr lang="en-US" sz="3200" dirty="0" smtClean="0"/>
              <a:t>	chambers</a:t>
            </a:r>
          </a:p>
          <a:p>
            <a:pPr lvl="0"/>
            <a:r>
              <a:rPr lang="en-US" sz="3200" dirty="0" smtClean="0"/>
              <a:t>2 ventricles – discharging </a:t>
            </a:r>
          </a:p>
          <a:p>
            <a:pPr lvl="0">
              <a:buNone/>
            </a:pPr>
            <a:r>
              <a:rPr lang="en-US" sz="3200" dirty="0" smtClean="0"/>
              <a:t>	chambers</a:t>
            </a:r>
          </a:p>
          <a:p>
            <a:pPr lvl="1"/>
            <a:r>
              <a:rPr lang="en-US" sz="3200" dirty="0" smtClean="0"/>
              <a:t>Pumps – contract to </a:t>
            </a:r>
          </a:p>
          <a:p>
            <a:pPr lvl="1">
              <a:buNone/>
            </a:pPr>
            <a:r>
              <a:rPr lang="en-US" sz="3200" dirty="0" smtClean="0"/>
              <a:t>	expel blood</a:t>
            </a:r>
          </a:p>
          <a:p>
            <a:pPr lvl="1"/>
            <a:r>
              <a:rPr lang="en-US" sz="3200" dirty="0" smtClean="0"/>
              <a:t>Left ventricle forms </a:t>
            </a:r>
          </a:p>
          <a:p>
            <a:pPr lvl="1">
              <a:buNone/>
            </a:pPr>
            <a:r>
              <a:rPr lang="en-US" sz="3200" dirty="0" smtClean="0"/>
              <a:t>	apex</a:t>
            </a:r>
          </a:p>
          <a:p>
            <a:pPr lvl="0"/>
            <a:r>
              <a:rPr lang="en-US" sz="3200" dirty="0" smtClean="0"/>
              <a:t>Divided longitudinally by </a:t>
            </a:r>
          </a:p>
          <a:p>
            <a:pPr lvl="0">
              <a:buNone/>
            </a:pPr>
            <a:r>
              <a:rPr lang="en-US" sz="3200" dirty="0" smtClean="0"/>
              <a:t>	septum</a:t>
            </a:r>
          </a:p>
          <a:p>
            <a:pPr lvl="1"/>
            <a:r>
              <a:rPr lang="en-US" sz="3200" dirty="0" err="1" smtClean="0"/>
              <a:t>Interventricular</a:t>
            </a:r>
            <a:r>
              <a:rPr lang="en-US" sz="3200" dirty="0" smtClean="0"/>
              <a:t> or </a:t>
            </a:r>
            <a:r>
              <a:rPr lang="en-US" sz="3200" dirty="0" err="1" smtClean="0"/>
              <a:t>interatrial</a:t>
            </a:r>
            <a:endParaRPr lang="en-US" sz="3200" dirty="0" smtClean="0"/>
          </a:p>
        </p:txBody>
      </p:sp>
      <p:pic>
        <p:nvPicPr>
          <p:cNvPr id="24578" name="Picture 2" descr="http://www.howdoestheheartwork.com/wp-content/uploads/2009/06/271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00200"/>
            <a:ext cx="4232356" cy="458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Valves – allow blood flow in 1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 smtClean="0"/>
              <a:t>Atrioventricular</a:t>
            </a:r>
            <a:r>
              <a:rPr lang="en-US" sz="2400" dirty="0" smtClean="0"/>
              <a:t> (AV) valves – btw atria and ventricles</a:t>
            </a:r>
          </a:p>
          <a:p>
            <a:pPr lvl="1"/>
            <a:r>
              <a:rPr lang="en-US" dirty="0" smtClean="0"/>
              <a:t>Bicuspid – aka mitral valve – left side</a:t>
            </a:r>
          </a:p>
          <a:p>
            <a:pPr lvl="2"/>
            <a:r>
              <a:rPr lang="en-US" sz="2400" dirty="0" smtClean="0"/>
              <a:t>2 flaps of </a:t>
            </a:r>
            <a:r>
              <a:rPr lang="en-US" sz="2400" dirty="0" err="1" smtClean="0"/>
              <a:t>endocardium</a:t>
            </a:r>
            <a:endParaRPr lang="en-US" sz="2400" dirty="0" smtClean="0"/>
          </a:p>
          <a:p>
            <a:pPr lvl="1"/>
            <a:r>
              <a:rPr lang="en-US" dirty="0" smtClean="0"/>
              <a:t>Tricuspid – right side</a:t>
            </a:r>
          </a:p>
          <a:p>
            <a:pPr lvl="2"/>
            <a:r>
              <a:rPr lang="en-US" sz="2400" dirty="0" smtClean="0"/>
              <a:t>3 flaps</a:t>
            </a:r>
          </a:p>
          <a:p>
            <a:pPr lvl="2"/>
            <a:r>
              <a:rPr lang="en-US" sz="2400" dirty="0" smtClean="0"/>
              <a:t>Anchor to ventricle wall by </a:t>
            </a:r>
            <a:r>
              <a:rPr lang="en-US" sz="2400" dirty="0" err="1" smtClean="0"/>
              <a:t>chordae</a:t>
            </a:r>
            <a:r>
              <a:rPr lang="en-US" sz="2400" dirty="0" smtClean="0"/>
              <a:t> </a:t>
            </a:r>
            <a:r>
              <a:rPr lang="en-US" sz="2400" dirty="0" err="1" smtClean="0"/>
              <a:t>tendineae</a:t>
            </a:r>
            <a:endParaRPr lang="en-US" sz="2400" dirty="0" smtClean="0"/>
          </a:p>
          <a:p>
            <a:pPr lvl="2"/>
            <a:r>
              <a:rPr lang="en-US" sz="2400" dirty="0" smtClean="0"/>
              <a:t>Relaxed ventricle – AV valve flaps are pushed down by flood from atrium</a:t>
            </a:r>
          </a:p>
          <a:p>
            <a:pPr lvl="2"/>
            <a:r>
              <a:rPr lang="en-US" sz="2400" dirty="0" smtClean="0"/>
              <a:t>Contracted ventricles push blood against valves causing them to close</a:t>
            </a:r>
          </a:p>
          <a:p>
            <a:pPr lvl="2"/>
            <a:r>
              <a:rPr lang="en-US" sz="2400" dirty="0" err="1" smtClean="0"/>
              <a:t>Chordae</a:t>
            </a:r>
            <a:r>
              <a:rPr lang="en-US" sz="2400" dirty="0" smtClean="0"/>
              <a:t> </a:t>
            </a:r>
            <a:r>
              <a:rPr lang="en-US" sz="2400" dirty="0" err="1" smtClean="0"/>
              <a:t>tendineae</a:t>
            </a:r>
            <a:r>
              <a:rPr lang="en-US" sz="2400" dirty="0" smtClean="0"/>
              <a:t> keep flaps from moving into atrium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Semilunar</a:t>
            </a:r>
            <a:r>
              <a:rPr lang="en-US" dirty="0" smtClean="0"/>
              <a:t> valves – btw ventricles and arteries</a:t>
            </a:r>
            <a:endParaRPr lang="en-US" sz="1800" dirty="0" smtClean="0"/>
          </a:p>
          <a:p>
            <a:pPr lvl="1"/>
            <a:r>
              <a:rPr lang="en-US" dirty="0" smtClean="0"/>
              <a:t>Pulmonary </a:t>
            </a:r>
            <a:r>
              <a:rPr lang="en-US" dirty="0" err="1" smtClean="0"/>
              <a:t>semilunar</a:t>
            </a:r>
            <a:r>
              <a:rPr lang="en-US" dirty="0" smtClean="0"/>
              <a:t> valve</a:t>
            </a:r>
            <a:endParaRPr lang="en-US" sz="1400" dirty="0" smtClean="0"/>
          </a:p>
          <a:p>
            <a:pPr lvl="1"/>
            <a:r>
              <a:rPr lang="en-US" dirty="0" smtClean="0"/>
              <a:t>Aortic </a:t>
            </a:r>
            <a:r>
              <a:rPr lang="en-US" dirty="0" err="1" smtClean="0"/>
              <a:t>semilunar</a:t>
            </a:r>
            <a:r>
              <a:rPr lang="en-US" dirty="0" smtClean="0"/>
              <a:t> valve</a:t>
            </a:r>
            <a:endParaRPr lang="en-US" sz="1600" dirty="0" smtClean="0"/>
          </a:p>
          <a:p>
            <a:pPr lvl="1"/>
            <a:r>
              <a:rPr lang="en-US" dirty="0" smtClean="0"/>
              <a:t>Made up of 3 leaflets</a:t>
            </a:r>
            <a:endParaRPr lang="en-US" sz="1600" dirty="0" smtClean="0"/>
          </a:p>
          <a:p>
            <a:pPr lvl="1"/>
            <a:r>
              <a:rPr lang="en-US" dirty="0" smtClean="0"/>
              <a:t>Contracting of ventricles forces blood out and pushes leaflets against artery walls</a:t>
            </a:r>
            <a:endParaRPr lang="en-US" sz="1600" dirty="0" smtClean="0"/>
          </a:p>
          <a:p>
            <a:pPr lvl="1"/>
            <a:r>
              <a:rPr lang="en-US" dirty="0" smtClean="0"/>
              <a:t>Relaxation allows blood to flow </a:t>
            </a:r>
          </a:p>
          <a:p>
            <a:pPr lvl="1">
              <a:buNone/>
            </a:pPr>
            <a:r>
              <a:rPr lang="en-US" dirty="0" smtClean="0"/>
              <a:t>	backward causing leaflets to </a:t>
            </a:r>
          </a:p>
          <a:p>
            <a:pPr lvl="1">
              <a:buNone/>
            </a:pPr>
            <a:r>
              <a:rPr lang="en-US" dirty="0" smtClean="0"/>
              <a:t>	close</a:t>
            </a:r>
            <a:endParaRPr lang="en-US" sz="1600" dirty="0" smtClean="0"/>
          </a:p>
        </p:txBody>
      </p:sp>
      <p:pic>
        <p:nvPicPr>
          <p:cNvPr id="3074" name="Picture 2" descr="http://facstaff.gpc.edu/~jaliff/valv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505200"/>
            <a:ext cx="360045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Pulmonary/Systemic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Right side = pulmonary circulation</a:t>
            </a:r>
            <a:endParaRPr lang="en-US" sz="1800" dirty="0" smtClean="0"/>
          </a:p>
          <a:p>
            <a:pPr lvl="1"/>
            <a:r>
              <a:rPr lang="en-US" dirty="0" smtClean="0"/>
              <a:t>Oxygen poor blood </a:t>
            </a:r>
            <a:r>
              <a:rPr lang="en-US" dirty="0" smtClean="0"/>
              <a:t>enters the right atrium </a:t>
            </a:r>
            <a:r>
              <a:rPr lang="en-US" dirty="0" smtClean="0"/>
              <a:t>via superior and inferior venae </a:t>
            </a:r>
            <a:r>
              <a:rPr lang="en-US" dirty="0" err="1" smtClean="0"/>
              <a:t>cavae</a:t>
            </a:r>
            <a:endParaRPr lang="en-US" dirty="0" smtClean="0"/>
          </a:p>
          <a:p>
            <a:pPr lvl="1"/>
            <a:r>
              <a:rPr lang="en-US" dirty="0" smtClean="0"/>
              <a:t>Flows to the right ventricle through the tricuspid valve</a:t>
            </a:r>
            <a:endParaRPr lang="en-US" dirty="0" smtClean="0"/>
          </a:p>
          <a:p>
            <a:pPr lvl="1"/>
            <a:r>
              <a:rPr lang="en-US" dirty="0" smtClean="0"/>
              <a:t>Pumped out pulmonary trunk (right/left pulmonary arteries) to lungs for oxygen</a:t>
            </a:r>
            <a:endParaRPr lang="en-US" sz="1400" dirty="0" smtClean="0"/>
          </a:p>
          <a:p>
            <a:pPr lvl="1"/>
            <a:r>
              <a:rPr lang="en-US" dirty="0" smtClean="0"/>
              <a:t>Reenters heart on left </a:t>
            </a:r>
            <a:r>
              <a:rPr lang="en-US" dirty="0" smtClean="0"/>
              <a:t>side (left atrium) </a:t>
            </a:r>
            <a:r>
              <a:rPr lang="en-US" dirty="0" smtClean="0"/>
              <a:t>via pulmonary veins</a:t>
            </a:r>
            <a:endParaRPr lang="en-US" sz="1400" dirty="0" smtClean="0"/>
          </a:p>
          <a:p>
            <a:r>
              <a:rPr lang="en-US" dirty="0" smtClean="0"/>
              <a:t>Left side = systemic circulation</a:t>
            </a:r>
            <a:endParaRPr lang="en-US" sz="1800" dirty="0" smtClean="0"/>
          </a:p>
          <a:p>
            <a:pPr lvl="1"/>
            <a:r>
              <a:rPr lang="en-US" dirty="0"/>
              <a:t>Blood enters left ventricle through bicuspid </a:t>
            </a:r>
            <a:r>
              <a:rPr lang="en-US" dirty="0" smtClean="0"/>
              <a:t>valve</a:t>
            </a:r>
            <a:endParaRPr lang="en-US" dirty="0" smtClean="0"/>
          </a:p>
          <a:p>
            <a:pPr lvl="1"/>
            <a:r>
              <a:rPr lang="en-US" dirty="0" smtClean="0"/>
              <a:t>Blood moves </a:t>
            </a:r>
            <a:r>
              <a:rPr lang="en-US" dirty="0" smtClean="0"/>
              <a:t>through aorta to all other vessels through body tissues and back to right side</a:t>
            </a:r>
            <a:endParaRPr lang="en-US" sz="1400" dirty="0" smtClean="0"/>
          </a:p>
          <a:p>
            <a:pPr lvl="1"/>
            <a:r>
              <a:rPr lang="en-US" dirty="0" smtClean="0"/>
              <a:t>Carries oxygen and nutrients</a:t>
            </a:r>
            <a:endParaRPr lang="en-US" sz="1600" dirty="0" smtClean="0"/>
          </a:p>
          <a:p>
            <a:pPr lvl="1"/>
            <a:r>
              <a:rPr lang="en-US" dirty="0" smtClean="0"/>
              <a:t>Left ventricle is larger/thicker because it pumps a longer pathway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Pulmonary/Systemic Circulation</a:t>
            </a:r>
            <a:endParaRPr lang="en-US" dirty="0"/>
          </a:p>
        </p:txBody>
      </p:sp>
      <p:pic>
        <p:nvPicPr>
          <p:cNvPr id="28674" name="Picture 2" descr="http://www.biomaterials.org/SIGS/Cardiovascular/images/cv_anatomy_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834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Book</vt:lpstr>
      <vt:lpstr>Perpetua</vt:lpstr>
      <vt:lpstr>Wingdings 2</vt:lpstr>
      <vt:lpstr>Equity</vt:lpstr>
      <vt:lpstr>Circulatory System – Part 1 Heart</vt:lpstr>
      <vt:lpstr>Characteristics</vt:lpstr>
      <vt:lpstr>Coverings</vt:lpstr>
      <vt:lpstr>Walls</vt:lpstr>
      <vt:lpstr>Chambers</vt:lpstr>
      <vt:lpstr>Valves – allow blood flow in 1 direction</vt:lpstr>
      <vt:lpstr>Valves cont.</vt:lpstr>
      <vt:lpstr>Pulmonary/Systemic Circulation</vt:lpstr>
      <vt:lpstr>Pulmonary/Systemic Circulation</vt:lpstr>
      <vt:lpstr>Cardiac circulation</vt:lpstr>
      <vt:lpstr>Intrinsic conduction system</vt:lpstr>
      <vt:lpstr>PowerPoint Presentation</vt:lpstr>
      <vt:lpstr>Cardiac cycle – 1 complete heartbeat</vt:lpstr>
      <vt:lpstr>Heart Sounds</vt:lpstr>
      <vt:lpstr>Cardiac output (CO)</vt:lpstr>
      <vt:lpstr>Venus Return</vt:lpstr>
      <vt:lpstr>Neural controls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 – Part 1 Heart</dc:title>
  <dc:creator>shogan</dc:creator>
  <cp:lastModifiedBy>Samantha Hogan</cp:lastModifiedBy>
  <cp:revision>12</cp:revision>
  <dcterms:created xsi:type="dcterms:W3CDTF">2009-12-18T16:22:13Z</dcterms:created>
  <dcterms:modified xsi:type="dcterms:W3CDTF">2015-01-26T21:09:53Z</dcterms:modified>
</cp:coreProperties>
</file>