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3"/>
  </p:handoutMasterIdLst>
  <p:sldIdLst>
    <p:sldId id="256" r:id="rId2"/>
    <p:sldId id="257" r:id="rId3"/>
    <p:sldId id="258" r:id="rId4"/>
    <p:sldId id="271" r:id="rId5"/>
    <p:sldId id="276" r:id="rId6"/>
    <p:sldId id="259" r:id="rId7"/>
    <p:sldId id="274" r:id="rId8"/>
    <p:sldId id="260" r:id="rId9"/>
    <p:sldId id="272" r:id="rId10"/>
    <p:sldId id="261" r:id="rId11"/>
    <p:sldId id="273" r:id="rId12"/>
    <p:sldId id="266" r:id="rId13"/>
    <p:sldId id="267" r:id="rId14"/>
    <p:sldId id="268" r:id="rId15"/>
    <p:sldId id="269" r:id="rId16"/>
    <p:sldId id="262" r:id="rId17"/>
    <p:sldId id="263" r:id="rId18"/>
    <p:sldId id="275" r:id="rId19"/>
    <p:sldId id="264" r:id="rId20"/>
    <p:sldId id="265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0A245E-C4DD-41F7-B3E5-814336C07EAC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1BC152-F841-4DC6-A1D9-23397D80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8382B0-0661-462C-83D2-2F2EFAF27102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5ABEB5E-9DB9-48C1-8B66-002A0E6F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51054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Chapter 10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BLOOD</a:t>
            </a:r>
            <a:endParaRPr lang="en-US" sz="6600" dirty="0"/>
          </a:p>
        </p:txBody>
      </p:sp>
      <p:pic>
        <p:nvPicPr>
          <p:cNvPr id="1027" name="Picture 3" descr="C:\Documents and Settings\shogan\Local Settings\Temporary Internet Files\Content.IE5\GDIOA81J\MPj04388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276600"/>
            <a:ext cx="4213657" cy="324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Platelets </a:t>
            </a:r>
            <a:r>
              <a:rPr lang="en-US" sz="3200" dirty="0"/>
              <a:t>– fragments of multinucleate cells called </a:t>
            </a:r>
            <a:r>
              <a:rPr lang="en-US" sz="3200" dirty="0" err="1" smtClean="0"/>
              <a:t>megakaryocytes</a:t>
            </a:r>
            <a:endParaRPr lang="en-US" sz="3200" dirty="0" smtClean="0"/>
          </a:p>
          <a:p>
            <a:pPr lvl="1"/>
            <a:r>
              <a:rPr lang="en-US" sz="3200" dirty="0" smtClean="0"/>
              <a:t>300,000/mm3</a:t>
            </a:r>
          </a:p>
          <a:p>
            <a:pPr lvl="1"/>
            <a:r>
              <a:rPr lang="en-US" sz="3200" dirty="0" smtClean="0"/>
              <a:t>Blood clotting</a:t>
            </a:r>
          </a:p>
          <a:p>
            <a:pPr lvl="1"/>
            <a:r>
              <a:rPr lang="en-US" sz="3200" dirty="0" smtClean="0"/>
              <a:t>Cling </a:t>
            </a:r>
            <a:r>
              <a:rPr lang="en-US" sz="3200" dirty="0"/>
              <a:t>to broken 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	area</a:t>
            </a:r>
          </a:p>
        </p:txBody>
      </p:sp>
      <p:pic>
        <p:nvPicPr>
          <p:cNvPr id="26626" name="Picture 2" descr="http://biomed.brown.edu/Courses/BI108/BI108_2005_Groups/10/pictures/web/platele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0"/>
            <a:ext cx="5027948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Nonliving fluid matrix</a:t>
            </a:r>
          </a:p>
          <a:p>
            <a:r>
              <a:rPr lang="en-US" sz="2400" dirty="0" smtClean="0"/>
              <a:t>55% of blood</a:t>
            </a:r>
          </a:p>
          <a:p>
            <a:r>
              <a:rPr lang="en-US" sz="2400" dirty="0" smtClean="0"/>
              <a:t>90% water</a:t>
            </a:r>
          </a:p>
          <a:p>
            <a:r>
              <a:rPr lang="en-US" sz="2400" dirty="0" smtClean="0"/>
              <a:t>Straw color</a:t>
            </a:r>
          </a:p>
          <a:p>
            <a:r>
              <a:rPr lang="en-US" sz="2400" dirty="0" smtClean="0"/>
              <a:t>Includes nutrients, salts, gases, hormones, wastes, and plasma proteins</a:t>
            </a:r>
          </a:p>
          <a:p>
            <a:r>
              <a:rPr lang="en-US" sz="2400" dirty="0" smtClean="0"/>
              <a:t>Plasma proteins</a:t>
            </a:r>
          </a:p>
          <a:p>
            <a:pPr lvl="1"/>
            <a:r>
              <a:rPr lang="en-US" dirty="0" smtClean="0"/>
              <a:t>Produced by liver</a:t>
            </a:r>
          </a:p>
          <a:p>
            <a:pPr lvl="1"/>
            <a:r>
              <a:rPr lang="en-US" dirty="0" smtClean="0"/>
              <a:t>Albumin – contributes to </a:t>
            </a:r>
          </a:p>
          <a:p>
            <a:pPr lvl="1">
              <a:buNone/>
            </a:pPr>
            <a:r>
              <a:rPr lang="en-US" dirty="0" smtClean="0"/>
              <a:t>		osmotic pressure </a:t>
            </a:r>
          </a:p>
          <a:p>
            <a:pPr lvl="2"/>
            <a:r>
              <a:rPr lang="en-US" sz="2400" dirty="0" smtClean="0"/>
              <a:t>Keeps water in bloodstream </a:t>
            </a:r>
          </a:p>
          <a:p>
            <a:pPr lvl="1"/>
            <a:r>
              <a:rPr lang="en-US" dirty="0" smtClean="0"/>
              <a:t>Clotting proteins</a:t>
            </a:r>
          </a:p>
          <a:p>
            <a:pPr lvl="1"/>
            <a:r>
              <a:rPr lang="en-US" dirty="0" smtClean="0"/>
              <a:t>Antibodies – protect from </a:t>
            </a:r>
            <a:r>
              <a:rPr lang="en-US" sz="2400" dirty="0" smtClean="0"/>
              <a:t>pathogens</a:t>
            </a:r>
          </a:p>
        </p:txBody>
      </p:sp>
      <p:pic>
        <p:nvPicPr>
          <p:cNvPr id="30722" name="Picture 2" descr="http://www.jonbarron.org/content/images/blood_compone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29000"/>
            <a:ext cx="370522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Plasma </a:t>
            </a:r>
            <a:r>
              <a:rPr lang="en-US" sz="2800" dirty="0"/>
              <a:t>membranes of RBCs have proteins (cellular or self antigens) </a:t>
            </a:r>
            <a:endParaRPr lang="en-US" sz="2800" dirty="0" smtClean="0"/>
          </a:p>
          <a:p>
            <a:pPr lvl="0"/>
            <a:r>
              <a:rPr lang="en-US" sz="2800" dirty="0" smtClean="0"/>
              <a:t>Antigens </a:t>
            </a:r>
            <a:r>
              <a:rPr lang="en-US" sz="2800" dirty="0"/>
              <a:t>– substances the body recognizes as foreign </a:t>
            </a:r>
            <a:endParaRPr lang="en-US" sz="2800" dirty="0" smtClean="0"/>
          </a:p>
          <a:p>
            <a:pPr lvl="1"/>
            <a:r>
              <a:rPr lang="en-US" sz="2800" dirty="0" smtClean="0"/>
              <a:t>Stimulate </a:t>
            </a:r>
            <a:r>
              <a:rPr lang="en-US" sz="2800" dirty="0"/>
              <a:t>the immune system to release </a:t>
            </a:r>
            <a:r>
              <a:rPr lang="en-US" sz="2800" dirty="0" smtClean="0"/>
              <a:t>antibodies</a:t>
            </a:r>
          </a:p>
          <a:p>
            <a:pPr lvl="0"/>
            <a:r>
              <a:rPr lang="en-US" sz="2800" dirty="0" smtClean="0"/>
              <a:t>Antibodies </a:t>
            </a:r>
            <a:r>
              <a:rPr lang="en-US" sz="2800" dirty="0"/>
              <a:t>in plasma attach to surface antigens different from those of the </a:t>
            </a:r>
            <a:r>
              <a:rPr lang="en-US" sz="2800" dirty="0" smtClean="0"/>
              <a:t>individual</a:t>
            </a:r>
          </a:p>
          <a:p>
            <a:pPr lvl="1"/>
            <a:r>
              <a:rPr lang="en-US" sz="2800" dirty="0" smtClean="0"/>
              <a:t>Agglutination </a:t>
            </a:r>
            <a:r>
              <a:rPr lang="en-US" sz="2800" dirty="0"/>
              <a:t>– clumping of cells due to </a:t>
            </a:r>
            <a:r>
              <a:rPr lang="en-US" sz="2800" dirty="0" smtClean="0"/>
              <a:t>antibodies</a:t>
            </a:r>
          </a:p>
          <a:p>
            <a:pPr lvl="2"/>
            <a:r>
              <a:rPr lang="en-US" sz="2800" dirty="0" smtClean="0"/>
              <a:t>Leads </a:t>
            </a:r>
            <a:r>
              <a:rPr lang="en-US" sz="2800" dirty="0"/>
              <a:t>to clogging of vessels and </a:t>
            </a:r>
            <a:r>
              <a:rPr lang="en-US" sz="2800" dirty="0" err="1"/>
              <a:t>lysis</a:t>
            </a:r>
            <a:r>
              <a:rPr lang="en-US" sz="2800" dirty="0"/>
              <a:t> of foreign </a:t>
            </a:r>
            <a:r>
              <a:rPr lang="en-US" sz="2800" dirty="0" smtClean="0"/>
              <a:t>cells</a:t>
            </a:r>
          </a:p>
          <a:p>
            <a:pPr lvl="2"/>
            <a:r>
              <a:rPr lang="en-US" sz="2800" dirty="0" err="1" smtClean="0"/>
              <a:t>Lysis</a:t>
            </a:r>
            <a:r>
              <a:rPr lang="en-US" sz="2800" dirty="0" smtClean="0"/>
              <a:t> </a:t>
            </a:r>
            <a:r>
              <a:rPr lang="en-US" sz="2800" dirty="0"/>
              <a:t>releases </a:t>
            </a:r>
            <a:r>
              <a:rPr lang="en-US" sz="2800" dirty="0" err="1"/>
              <a:t>hmg</a:t>
            </a:r>
            <a:r>
              <a:rPr lang="en-US" sz="2800" dirty="0"/>
              <a:t> which may clog kidney tubules = kidney </a:t>
            </a:r>
            <a:r>
              <a:rPr lang="en-US" sz="2800" dirty="0" smtClean="0"/>
              <a:t>failure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Blood groups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105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ABO </a:t>
            </a:r>
            <a:r>
              <a:rPr lang="en-US" sz="2800" dirty="0"/>
              <a:t>blood </a:t>
            </a:r>
            <a:r>
              <a:rPr lang="en-US" sz="2800" dirty="0" smtClean="0"/>
              <a:t>group</a:t>
            </a:r>
          </a:p>
          <a:p>
            <a:pPr lvl="1"/>
            <a:r>
              <a:rPr lang="en-US" sz="2800" dirty="0" smtClean="0"/>
              <a:t>Based </a:t>
            </a:r>
            <a:r>
              <a:rPr lang="en-US" sz="2800" dirty="0"/>
              <a:t>on 2 antigens – type A or type </a:t>
            </a:r>
            <a:r>
              <a:rPr lang="en-US" sz="2800" dirty="0" smtClean="0"/>
              <a:t>B</a:t>
            </a:r>
          </a:p>
          <a:p>
            <a:pPr lvl="1"/>
            <a:r>
              <a:rPr lang="en-US" sz="2800" dirty="0" smtClean="0"/>
              <a:t>Absence </a:t>
            </a:r>
            <a:r>
              <a:rPr lang="en-US" sz="2800" dirty="0"/>
              <a:t>of both = type O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– </a:t>
            </a:r>
            <a:r>
              <a:rPr lang="en-US" sz="2800" dirty="0"/>
              <a:t>universal </a:t>
            </a:r>
            <a:r>
              <a:rPr lang="en-US" sz="2800" dirty="0" smtClean="0"/>
              <a:t>donor</a:t>
            </a:r>
          </a:p>
          <a:p>
            <a:pPr lvl="1"/>
            <a:r>
              <a:rPr lang="en-US" sz="2800" dirty="0" smtClean="0"/>
              <a:t>Presence </a:t>
            </a:r>
            <a:r>
              <a:rPr lang="en-US" sz="2800" dirty="0"/>
              <a:t>of both = type AB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– </a:t>
            </a:r>
            <a:r>
              <a:rPr lang="en-US" sz="2800" dirty="0"/>
              <a:t>universal </a:t>
            </a:r>
            <a:r>
              <a:rPr lang="en-US" sz="2800" dirty="0" smtClean="0"/>
              <a:t>recipient</a:t>
            </a:r>
          </a:p>
          <a:p>
            <a:pPr lvl="1"/>
            <a:r>
              <a:rPr lang="en-US" sz="2800" dirty="0" smtClean="0"/>
              <a:t>From </a:t>
            </a:r>
            <a:r>
              <a:rPr lang="en-US" sz="2800" dirty="0"/>
              <a:t>birth your body contains antibodies for the ABO antigens not present – anti-A or anti-B </a:t>
            </a:r>
            <a:r>
              <a:rPr lang="en-US" sz="2800" dirty="0" smtClean="0"/>
              <a:t>antibodies</a:t>
            </a:r>
            <a:endParaRPr lang="en-US" sz="2800" dirty="0"/>
          </a:p>
        </p:txBody>
      </p:sp>
      <p:pic>
        <p:nvPicPr>
          <p:cNvPr id="20482" name="Picture 2" descr="http://www.nlm.nih.gov/medlineplus/ency/images/ency/fullsize/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groups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Rh</a:t>
            </a:r>
            <a:r>
              <a:rPr lang="en-US" dirty="0" smtClean="0"/>
              <a:t> </a:t>
            </a:r>
            <a:r>
              <a:rPr lang="en-US" dirty="0"/>
              <a:t>blood </a:t>
            </a:r>
            <a:r>
              <a:rPr lang="en-US" dirty="0" smtClean="0"/>
              <a:t>group</a:t>
            </a:r>
          </a:p>
          <a:p>
            <a:pPr lvl="1"/>
            <a:r>
              <a:rPr lang="en-US" sz="2600" dirty="0" err="1" smtClean="0"/>
              <a:t>Rh</a:t>
            </a:r>
            <a:r>
              <a:rPr lang="en-US" sz="2600" dirty="0"/>
              <a:t>+ = </a:t>
            </a:r>
            <a:r>
              <a:rPr lang="en-US" sz="2600" dirty="0" err="1"/>
              <a:t>Rh</a:t>
            </a:r>
            <a:r>
              <a:rPr lang="en-US" sz="2600" dirty="0"/>
              <a:t> antigen is </a:t>
            </a:r>
            <a:r>
              <a:rPr lang="en-US" sz="2600" dirty="0" smtClean="0"/>
              <a:t>present</a:t>
            </a:r>
          </a:p>
          <a:p>
            <a:pPr lvl="1"/>
            <a:r>
              <a:rPr lang="en-US" sz="2600" dirty="0" err="1" smtClean="0"/>
              <a:t>Rh</a:t>
            </a:r>
            <a:r>
              <a:rPr lang="en-US" sz="2600" dirty="0" smtClean="0"/>
              <a:t>- </a:t>
            </a:r>
            <a:r>
              <a:rPr lang="en-US" sz="2600" dirty="0"/>
              <a:t>= </a:t>
            </a:r>
            <a:r>
              <a:rPr lang="en-US" sz="2600" dirty="0" err="1"/>
              <a:t>Rh</a:t>
            </a:r>
            <a:r>
              <a:rPr lang="en-US" sz="2600" dirty="0"/>
              <a:t> antigen is </a:t>
            </a:r>
            <a:r>
              <a:rPr lang="en-US" sz="2600" dirty="0" smtClean="0"/>
              <a:t>absent</a:t>
            </a:r>
          </a:p>
          <a:p>
            <a:pPr lvl="1"/>
            <a:r>
              <a:rPr lang="en-US" sz="2600" dirty="0" smtClean="0"/>
              <a:t>anti-</a:t>
            </a:r>
            <a:r>
              <a:rPr lang="en-US" sz="2600" dirty="0" err="1" smtClean="0"/>
              <a:t>Rh</a:t>
            </a:r>
            <a:r>
              <a:rPr lang="en-US" sz="2600" dirty="0" smtClean="0"/>
              <a:t> </a:t>
            </a:r>
            <a:r>
              <a:rPr lang="en-US" sz="2600" dirty="0"/>
              <a:t>antibodies do not form until exposed to </a:t>
            </a:r>
            <a:r>
              <a:rPr lang="en-US" sz="2600" dirty="0" err="1"/>
              <a:t>Rh</a:t>
            </a:r>
            <a:r>
              <a:rPr lang="en-US" sz="2600" dirty="0"/>
              <a:t>+ </a:t>
            </a:r>
            <a:r>
              <a:rPr lang="en-US" sz="2600" dirty="0" smtClean="0"/>
              <a:t>blood</a:t>
            </a:r>
          </a:p>
          <a:p>
            <a:pPr lvl="1"/>
            <a:r>
              <a:rPr lang="en-US" sz="2600" dirty="0" err="1" smtClean="0"/>
              <a:t>Rh</a:t>
            </a:r>
            <a:r>
              <a:rPr lang="en-US" sz="2600" dirty="0" smtClean="0"/>
              <a:t>- </a:t>
            </a:r>
            <a:r>
              <a:rPr lang="en-US" sz="2600" dirty="0"/>
              <a:t>women have to be careful when </a:t>
            </a:r>
            <a:r>
              <a:rPr lang="en-US" sz="2600" dirty="0" smtClean="0"/>
              <a:t>pregnant</a:t>
            </a:r>
          </a:p>
          <a:p>
            <a:pPr lvl="2"/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</a:t>
            </a:r>
            <a:r>
              <a:rPr lang="en-US" sz="2600" dirty="0" err="1"/>
              <a:t>Rh</a:t>
            </a:r>
            <a:r>
              <a:rPr lang="en-US" sz="2600" dirty="0"/>
              <a:t>+ baby – </a:t>
            </a:r>
            <a:r>
              <a:rPr lang="en-US" sz="2600" dirty="0" smtClean="0"/>
              <a:t>health</a:t>
            </a:r>
          </a:p>
          <a:p>
            <a:pPr lvl="2"/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</a:t>
            </a:r>
            <a:r>
              <a:rPr lang="en-US" sz="2600" dirty="0" err="1"/>
              <a:t>Rh</a:t>
            </a:r>
            <a:r>
              <a:rPr lang="en-US" sz="2600" dirty="0"/>
              <a:t>+ baby – mother’s body now has antibodies and will attempt to destroy RBCs of the baby = hemolytic disease of the </a:t>
            </a:r>
            <a:r>
              <a:rPr lang="en-US" sz="2600" dirty="0" smtClean="0"/>
              <a:t>newborn</a:t>
            </a:r>
          </a:p>
          <a:p>
            <a:pPr lvl="2"/>
            <a:r>
              <a:rPr lang="en-US" sz="2600" dirty="0" smtClean="0"/>
              <a:t>May </a:t>
            </a:r>
            <a:r>
              <a:rPr lang="en-US" sz="2600" dirty="0"/>
              <a:t>prevent by taking </a:t>
            </a:r>
            <a:r>
              <a:rPr lang="en-US" sz="2600" dirty="0" err="1"/>
              <a:t>RhoGAM</a:t>
            </a:r>
            <a:r>
              <a:rPr lang="en-US" sz="2600" dirty="0"/>
              <a:t> shortly after the birth of her 1</a:t>
            </a:r>
            <a:r>
              <a:rPr lang="en-US" sz="2600" baseline="30000" dirty="0"/>
              <a:t>st</a:t>
            </a:r>
            <a:r>
              <a:rPr lang="en-US" sz="2600" dirty="0"/>
              <a:t> </a:t>
            </a:r>
            <a:r>
              <a:rPr lang="en-US" sz="2600" dirty="0" err="1"/>
              <a:t>Rh</a:t>
            </a:r>
            <a:r>
              <a:rPr lang="en-US" sz="2600" dirty="0"/>
              <a:t>+ baby – prevents production of </a:t>
            </a:r>
            <a:r>
              <a:rPr lang="en-US" sz="2600" dirty="0" smtClean="0"/>
              <a:t>antibodies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772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 </a:t>
            </a:r>
            <a:r>
              <a:rPr lang="en-US" dirty="0"/>
              <a:t>blood by mixing with anti-A and </a:t>
            </a:r>
            <a:r>
              <a:rPr lang="en-US" dirty="0" smtClean="0"/>
              <a:t>anti-B immune serum.</a:t>
            </a:r>
            <a:endParaRPr lang="en-US" sz="1800" dirty="0" smtClean="0"/>
          </a:p>
          <a:p>
            <a:r>
              <a:rPr lang="en-US" dirty="0" smtClean="0"/>
              <a:t>Agglutination </a:t>
            </a:r>
            <a:r>
              <a:rPr lang="en-US" dirty="0"/>
              <a:t>will occur btw the antibody and the corresponding antigen (if present</a:t>
            </a:r>
            <a:r>
              <a:rPr lang="en-US" dirty="0" smtClean="0"/>
              <a:t>).</a:t>
            </a:r>
            <a:endParaRPr lang="en-US" sz="1800" dirty="0" smtClean="0"/>
          </a:p>
          <a:p>
            <a:r>
              <a:rPr lang="en-US" dirty="0" smtClean="0"/>
              <a:t>Type </a:t>
            </a:r>
            <a:r>
              <a:rPr lang="en-US" dirty="0"/>
              <a:t>AB – contains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antigens </a:t>
            </a:r>
            <a:r>
              <a:rPr lang="en-US" dirty="0"/>
              <a:t>A and B – will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agglutinate </a:t>
            </a:r>
            <a:r>
              <a:rPr lang="en-US" dirty="0"/>
              <a:t>with both </a:t>
            </a:r>
            <a:r>
              <a:rPr lang="en-US" dirty="0" smtClean="0"/>
              <a:t>antibodies</a:t>
            </a:r>
            <a:endParaRPr lang="en-US" sz="1800" dirty="0" smtClean="0"/>
          </a:p>
          <a:p>
            <a:r>
              <a:rPr lang="en-US" dirty="0" smtClean="0"/>
              <a:t>Type </a:t>
            </a:r>
            <a:r>
              <a:rPr lang="en-US" dirty="0"/>
              <a:t>B – contains antigen B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agglutinates with </a:t>
            </a:r>
            <a:r>
              <a:rPr lang="en-US" dirty="0" smtClean="0"/>
              <a:t>anti-B</a:t>
            </a:r>
            <a:endParaRPr lang="en-US" sz="1800" dirty="0" smtClean="0"/>
          </a:p>
          <a:p>
            <a:r>
              <a:rPr lang="en-US" dirty="0" smtClean="0"/>
              <a:t>Type </a:t>
            </a:r>
            <a:r>
              <a:rPr lang="en-US" dirty="0"/>
              <a:t>A – contains antigen A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agglutinates with </a:t>
            </a:r>
            <a:r>
              <a:rPr lang="en-US" dirty="0" smtClean="0"/>
              <a:t>anti-A</a:t>
            </a:r>
            <a:endParaRPr lang="en-US" sz="1800" dirty="0" smtClean="0"/>
          </a:p>
          <a:p>
            <a:r>
              <a:rPr lang="en-US" dirty="0" smtClean="0"/>
              <a:t>Type </a:t>
            </a:r>
            <a:r>
              <a:rPr lang="en-US" dirty="0"/>
              <a:t>O – no antigens – no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agglutination </a:t>
            </a:r>
            <a:r>
              <a:rPr lang="en-US" dirty="0"/>
              <a:t>occurs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8434" name="Picture 2" descr="http://www.nlm.nih.gov/medlineplus/ency/images/ency/fullsize/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Hematopoiesis</a:t>
            </a:r>
            <a:r>
              <a:rPr lang="en-US" dirty="0" smtClean="0"/>
              <a:t> – blood cell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Occurs </a:t>
            </a:r>
            <a:r>
              <a:rPr lang="en-US" sz="2800" dirty="0"/>
              <a:t>in myeloid tissue (red bone </a:t>
            </a:r>
            <a:r>
              <a:rPr lang="en-US" sz="2800" dirty="0" smtClean="0"/>
              <a:t>marrow)</a:t>
            </a:r>
          </a:p>
          <a:p>
            <a:pPr lvl="0"/>
            <a:r>
              <a:rPr lang="en-US" sz="2800" dirty="0" err="1" smtClean="0"/>
              <a:t>Hemocytoblast</a:t>
            </a:r>
            <a:r>
              <a:rPr lang="en-US" sz="2800" dirty="0" smtClean="0"/>
              <a:t> </a:t>
            </a:r>
            <a:r>
              <a:rPr lang="en-US" sz="2800" dirty="0"/>
              <a:t>– stem cell in marrow that produces formed </a:t>
            </a:r>
            <a:r>
              <a:rPr lang="en-US" sz="2800" dirty="0" smtClean="0"/>
              <a:t>elements</a:t>
            </a:r>
          </a:p>
          <a:p>
            <a:pPr lvl="1"/>
            <a:r>
              <a:rPr lang="en-US" sz="2800" dirty="0" smtClean="0"/>
              <a:t>Forms </a:t>
            </a:r>
            <a:r>
              <a:rPr lang="en-US" sz="2800" dirty="0"/>
              <a:t>2 types of secondary stem </a:t>
            </a:r>
            <a:r>
              <a:rPr lang="en-US" sz="2800" dirty="0" smtClean="0"/>
              <a:t>cells</a:t>
            </a:r>
          </a:p>
          <a:p>
            <a:pPr lvl="2"/>
            <a:r>
              <a:rPr lang="en-US" sz="2800" dirty="0" smtClean="0"/>
              <a:t>Lymphoid </a:t>
            </a:r>
            <a:r>
              <a:rPr lang="en-US" sz="2800" dirty="0"/>
              <a:t>stem cells – produce </a:t>
            </a:r>
            <a:r>
              <a:rPr lang="en-US" sz="2800" dirty="0" smtClean="0"/>
              <a:t>lymphocytes</a:t>
            </a:r>
          </a:p>
          <a:p>
            <a:pPr lvl="2"/>
            <a:r>
              <a:rPr lang="en-US" sz="2800" dirty="0" smtClean="0"/>
              <a:t>Myeloid </a:t>
            </a:r>
            <a:r>
              <a:rPr lang="en-US" sz="2800" dirty="0"/>
              <a:t>stem cells – produce erythrocytes and </a:t>
            </a:r>
            <a:r>
              <a:rPr lang="en-US" sz="2800" dirty="0" smtClean="0"/>
              <a:t>platelets</a:t>
            </a:r>
          </a:p>
          <a:p>
            <a:pPr lvl="0"/>
            <a:r>
              <a:rPr lang="en-US" sz="2800" dirty="0" smtClean="0"/>
              <a:t>Fully </a:t>
            </a:r>
            <a:r>
              <a:rPr lang="en-US" sz="2800" dirty="0"/>
              <a:t>formed RBCs do not grow or </a:t>
            </a:r>
            <a:r>
              <a:rPr lang="en-US" sz="2800" dirty="0" smtClean="0"/>
              <a:t>divide</a:t>
            </a:r>
          </a:p>
          <a:p>
            <a:pPr lvl="1"/>
            <a:r>
              <a:rPr lang="en-US" sz="2800" dirty="0" smtClean="0"/>
              <a:t>Life </a:t>
            </a:r>
            <a:r>
              <a:rPr lang="en-US" sz="2800" dirty="0"/>
              <a:t>span btw 100-120 </a:t>
            </a:r>
            <a:r>
              <a:rPr lang="en-US" sz="2800" dirty="0" smtClean="0"/>
              <a:t>days</a:t>
            </a:r>
          </a:p>
          <a:p>
            <a:pPr lvl="1"/>
            <a:r>
              <a:rPr lang="en-US" sz="2800" dirty="0" smtClean="0"/>
              <a:t>Become </a:t>
            </a:r>
            <a:r>
              <a:rPr lang="en-US" sz="2800" dirty="0"/>
              <a:t>rigid and break </a:t>
            </a:r>
            <a:r>
              <a:rPr lang="en-US" sz="2800" dirty="0" smtClean="0"/>
              <a:t>apart</a:t>
            </a:r>
          </a:p>
          <a:p>
            <a:pPr lvl="1"/>
            <a:r>
              <a:rPr lang="en-US" sz="2800" dirty="0" smtClean="0"/>
              <a:t>Spleen </a:t>
            </a:r>
            <a:r>
              <a:rPr lang="en-US" sz="2800" dirty="0"/>
              <a:t>and liver get rid of </a:t>
            </a:r>
            <a:r>
              <a:rPr lang="en-US" sz="2800" dirty="0" smtClean="0"/>
              <a:t>pieces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Hematopoiesis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RBC Development </a:t>
            </a:r>
            <a:r>
              <a:rPr lang="en-US" sz="2800" dirty="0"/>
              <a:t>– 3-5 </a:t>
            </a:r>
            <a:r>
              <a:rPr lang="en-US" sz="2800" dirty="0" smtClean="0"/>
              <a:t>days</a:t>
            </a:r>
          </a:p>
          <a:p>
            <a:pPr lvl="1"/>
            <a:r>
              <a:rPr lang="en-US" sz="2800" dirty="0" smtClean="0"/>
              <a:t>Young </a:t>
            </a:r>
            <a:r>
              <a:rPr lang="en-US" sz="2800" dirty="0"/>
              <a:t>RBCs divide until enough </a:t>
            </a:r>
            <a:r>
              <a:rPr lang="en-US" sz="2800" dirty="0" err="1"/>
              <a:t>hmg</a:t>
            </a:r>
            <a:r>
              <a:rPr lang="en-US" sz="2800" dirty="0"/>
              <a:t> is </a:t>
            </a:r>
            <a:r>
              <a:rPr lang="en-US" sz="2800" dirty="0" smtClean="0"/>
              <a:t>produced</a:t>
            </a:r>
          </a:p>
          <a:p>
            <a:pPr lvl="1"/>
            <a:r>
              <a:rPr lang="en-US" sz="2800" dirty="0" smtClean="0"/>
              <a:t>Then </a:t>
            </a:r>
            <a:r>
              <a:rPr lang="en-US" sz="2800" dirty="0"/>
              <a:t>eject nucleus and all organelles except </a:t>
            </a:r>
            <a:r>
              <a:rPr lang="en-US" sz="2800" dirty="0" smtClean="0"/>
              <a:t>ER</a:t>
            </a:r>
          </a:p>
          <a:p>
            <a:pPr lvl="1"/>
            <a:r>
              <a:rPr lang="en-US" sz="2800" dirty="0" smtClean="0"/>
              <a:t>Called </a:t>
            </a:r>
            <a:r>
              <a:rPr lang="en-US" sz="2800" dirty="0"/>
              <a:t>a </a:t>
            </a:r>
            <a:r>
              <a:rPr lang="en-US" sz="2800" dirty="0" err="1" smtClean="0"/>
              <a:t>reticulocyte</a:t>
            </a:r>
            <a:endParaRPr lang="en-US" sz="2800" dirty="0" smtClean="0"/>
          </a:p>
          <a:p>
            <a:pPr lvl="1"/>
            <a:r>
              <a:rPr lang="en-US" sz="2800" dirty="0" smtClean="0"/>
              <a:t>Enter bloodstream</a:t>
            </a:r>
          </a:p>
          <a:p>
            <a:pPr lvl="1"/>
            <a:r>
              <a:rPr lang="en-US" sz="2800" dirty="0" smtClean="0"/>
              <a:t>w/in </a:t>
            </a:r>
            <a:r>
              <a:rPr lang="en-US" sz="2800" dirty="0"/>
              <a:t>2 days of release eject </a:t>
            </a:r>
            <a:r>
              <a:rPr lang="en-US" sz="2800" dirty="0" smtClean="0"/>
              <a:t>ER</a:t>
            </a:r>
          </a:p>
          <a:p>
            <a:pPr lvl="1"/>
            <a:r>
              <a:rPr lang="en-US" sz="2800" dirty="0" smtClean="0"/>
              <a:t>Become erythrocytes</a:t>
            </a:r>
          </a:p>
          <a:p>
            <a:pPr lvl="1"/>
            <a:r>
              <a:rPr lang="en-US" sz="2800" dirty="0" smtClean="0"/>
              <a:t>Erythropoietin </a:t>
            </a:r>
            <a:r>
              <a:rPr lang="en-US" sz="2800" dirty="0"/>
              <a:t>– hormone – controls production </a:t>
            </a:r>
            <a:r>
              <a:rPr lang="en-US" sz="2800" dirty="0" smtClean="0"/>
              <a:t>rate</a:t>
            </a:r>
          </a:p>
          <a:p>
            <a:pPr lvl="1"/>
            <a:r>
              <a:rPr lang="en-US" sz="2800" dirty="0" smtClean="0"/>
              <a:t>Produced </a:t>
            </a:r>
            <a:r>
              <a:rPr lang="en-US" sz="2800" dirty="0"/>
              <a:t>at a constant rate by </a:t>
            </a:r>
            <a:r>
              <a:rPr lang="en-US" sz="2800" dirty="0" smtClean="0"/>
              <a:t>kidneys</a:t>
            </a:r>
          </a:p>
          <a:p>
            <a:pPr lvl="1"/>
            <a:r>
              <a:rPr lang="en-US" sz="2800" dirty="0" smtClean="0"/>
              <a:t>Decrease </a:t>
            </a:r>
            <a:r>
              <a:rPr lang="en-US" sz="2800" dirty="0"/>
              <a:t>in oxygen = increase in </a:t>
            </a:r>
            <a:r>
              <a:rPr lang="en-US" sz="2800" dirty="0" smtClean="0"/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Hematopoiesis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WBCs – production stimulated by colony stimulating factors (CSFs) and interleukins</a:t>
            </a:r>
            <a:endParaRPr lang="en-US" sz="2000" dirty="0" smtClean="0"/>
          </a:p>
          <a:p>
            <a:r>
              <a:rPr lang="en-US" dirty="0" smtClean="0"/>
              <a:t>Platelets – production stimulated by </a:t>
            </a:r>
            <a:r>
              <a:rPr lang="en-US" dirty="0" err="1" smtClean="0"/>
              <a:t>thrombopoietin</a:t>
            </a:r>
            <a:endParaRPr lang="en-US" sz="2000" dirty="0" smtClean="0"/>
          </a:p>
          <a:p>
            <a:r>
              <a:rPr lang="en-US" dirty="0" smtClean="0"/>
              <a:t>Bone marrow biopsy – taking a sample for examination</a:t>
            </a:r>
            <a:endParaRPr lang="en-US" sz="2000" dirty="0" smtClean="0"/>
          </a:p>
        </p:txBody>
      </p:sp>
      <p:pic>
        <p:nvPicPr>
          <p:cNvPr id="32770" name="Picture 2" descr="http://upload.wikimedia.org/wikipedia/commons/c/cb/Bone_marrow_biop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99371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</a:t>
            </a:r>
            <a:r>
              <a:rPr lang="en-US" dirty="0" err="1" smtClean="0"/>
              <a:t>hemostasis</a:t>
            </a:r>
            <a:r>
              <a:rPr lang="en-US" dirty="0" smtClean="0"/>
              <a:t> (stoppage of blood flow)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Occurs </a:t>
            </a:r>
            <a:r>
              <a:rPr lang="en-US" dirty="0"/>
              <a:t>when vessel walls </a:t>
            </a:r>
            <a:r>
              <a:rPr lang="en-US" dirty="0" smtClean="0"/>
              <a:t>break</a:t>
            </a:r>
            <a:endParaRPr lang="en-US" sz="2000" dirty="0" smtClean="0"/>
          </a:p>
          <a:p>
            <a:pPr lvl="0"/>
            <a:r>
              <a:rPr lang="en-US" dirty="0" smtClean="0"/>
              <a:t>3 phases</a:t>
            </a:r>
            <a:endParaRPr lang="en-US" sz="2000" dirty="0" smtClean="0"/>
          </a:p>
          <a:p>
            <a:pPr lvl="1"/>
            <a:r>
              <a:rPr lang="en-US" dirty="0" smtClean="0"/>
              <a:t>Platelet </a:t>
            </a:r>
            <a:r>
              <a:rPr lang="en-US" dirty="0"/>
              <a:t>plug forms – aka white </a:t>
            </a:r>
            <a:r>
              <a:rPr lang="en-US" dirty="0" smtClean="0"/>
              <a:t>thrombus</a:t>
            </a:r>
            <a:endParaRPr lang="en-US" sz="1400" dirty="0" smtClean="0"/>
          </a:p>
          <a:p>
            <a:pPr lvl="2"/>
            <a:r>
              <a:rPr lang="en-US" dirty="0" smtClean="0"/>
              <a:t>Platelets </a:t>
            </a:r>
            <a:r>
              <a:rPr lang="en-US" dirty="0"/>
              <a:t>stick to damaged </a:t>
            </a:r>
            <a:r>
              <a:rPr lang="en-US" dirty="0" smtClean="0"/>
              <a:t>site</a:t>
            </a:r>
            <a:endParaRPr lang="en-US" sz="1200" dirty="0" smtClean="0"/>
          </a:p>
          <a:p>
            <a:pPr lvl="1"/>
            <a:r>
              <a:rPr lang="en-US" dirty="0" smtClean="0"/>
              <a:t>Vascular </a:t>
            </a:r>
            <a:r>
              <a:rPr lang="en-US" dirty="0"/>
              <a:t>spasms </a:t>
            </a:r>
            <a:r>
              <a:rPr lang="en-US" dirty="0" smtClean="0"/>
              <a:t>occur</a:t>
            </a:r>
            <a:endParaRPr lang="en-US" sz="1800" dirty="0" smtClean="0"/>
          </a:p>
          <a:p>
            <a:pPr lvl="2"/>
            <a:r>
              <a:rPr lang="en-US" dirty="0" smtClean="0"/>
              <a:t>Platelets </a:t>
            </a:r>
            <a:r>
              <a:rPr lang="en-US" dirty="0"/>
              <a:t>release serotonin – causes </a:t>
            </a:r>
            <a:r>
              <a:rPr lang="en-US" dirty="0" smtClean="0"/>
              <a:t>spasms</a:t>
            </a:r>
            <a:endParaRPr lang="en-US" sz="1200" dirty="0" smtClean="0"/>
          </a:p>
          <a:p>
            <a:pPr lvl="2"/>
            <a:r>
              <a:rPr lang="en-US" dirty="0" smtClean="0"/>
              <a:t>Slow </a:t>
            </a:r>
            <a:r>
              <a:rPr lang="en-US" dirty="0"/>
              <a:t>blood loss until clot </a:t>
            </a:r>
            <a:r>
              <a:rPr lang="en-US" dirty="0" smtClean="0"/>
              <a:t>forms</a:t>
            </a:r>
            <a:endParaRPr lang="en-US" sz="1200" dirty="0" smtClean="0"/>
          </a:p>
          <a:p>
            <a:pPr lvl="1"/>
            <a:r>
              <a:rPr lang="en-US" dirty="0" smtClean="0"/>
              <a:t>Coagulation </a:t>
            </a:r>
            <a:r>
              <a:rPr lang="en-US" dirty="0"/>
              <a:t>events </a:t>
            </a:r>
            <a:r>
              <a:rPr lang="en-US" dirty="0" smtClean="0"/>
              <a:t>occur</a:t>
            </a:r>
            <a:endParaRPr lang="en-US" sz="1800" dirty="0" smtClean="0"/>
          </a:p>
          <a:p>
            <a:pPr lvl="2"/>
            <a:r>
              <a:rPr lang="en-US" dirty="0" smtClean="0"/>
              <a:t>Tissues </a:t>
            </a:r>
            <a:r>
              <a:rPr lang="en-US" dirty="0"/>
              <a:t>release tissue factor (</a:t>
            </a:r>
            <a:r>
              <a:rPr lang="en-US" dirty="0" smtClean="0"/>
              <a:t>TF)</a:t>
            </a:r>
            <a:endParaRPr lang="en-US" sz="1200" dirty="0" smtClean="0"/>
          </a:p>
          <a:p>
            <a:pPr lvl="2"/>
            <a:r>
              <a:rPr lang="en-US" dirty="0" smtClean="0"/>
              <a:t>PF3 </a:t>
            </a:r>
            <a:r>
              <a:rPr lang="en-US" dirty="0"/>
              <a:t>(on platelets) reacts w/ TF, vitamin K, and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Ca </a:t>
            </a:r>
            <a:r>
              <a:rPr lang="en-US" dirty="0"/>
              <a:t>to trigger clotting </a:t>
            </a:r>
            <a:r>
              <a:rPr lang="en-US" dirty="0" smtClean="0"/>
              <a:t>cascade</a:t>
            </a:r>
            <a:endParaRPr lang="en-US" sz="1600" dirty="0" smtClean="0"/>
          </a:p>
          <a:p>
            <a:pPr lvl="2"/>
            <a:r>
              <a:rPr lang="en-US" dirty="0" err="1" smtClean="0"/>
              <a:t>Prothrombin</a:t>
            </a:r>
            <a:r>
              <a:rPr lang="en-US" dirty="0" smtClean="0"/>
              <a:t> </a:t>
            </a:r>
            <a:r>
              <a:rPr lang="en-US" dirty="0"/>
              <a:t>activator converts </a:t>
            </a:r>
            <a:r>
              <a:rPr lang="en-US" dirty="0" err="1"/>
              <a:t>prothrombin</a:t>
            </a:r>
            <a:r>
              <a:rPr lang="en-US" dirty="0"/>
              <a:t> in plasma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to thrombin</a:t>
            </a:r>
            <a:endParaRPr lang="en-US" sz="1600" dirty="0" smtClean="0"/>
          </a:p>
          <a:p>
            <a:pPr lvl="2"/>
            <a:r>
              <a:rPr lang="en-US" dirty="0" smtClean="0"/>
              <a:t>Thrombin </a:t>
            </a:r>
            <a:r>
              <a:rPr lang="en-US" dirty="0"/>
              <a:t>joins fibrinogen to form fibrin (mesh) to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capture RBCs</a:t>
            </a:r>
            <a:endParaRPr lang="en-US" sz="1600" dirty="0"/>
          </a:p>
        </p:txBody>
      </p:sp>
      <p:pic>
        <p:nvPicPr>
          <p:cNvPr id="23554" name="Picture 2" descr="http://ebulfin.myby.co.uk/apls.tk/assets/images/plateletp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0"/>
            <a:ext cx="2486025" cy="1924050"/>
          </a:xfrm>
          <a:prstGeom prst="rect">
            <a:avLst/>
          </a:prstGeom>
          <a:noFill/>
        </p:spPr>
      </p:pic>
      <p:pic>
        <p:nvPicPr>
          <p:cNvPr id="23556" name="Picture 4" descr="http://arteriocyte.com/amsi/patient/img/coag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2219595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Only fluid </a:t>
            </a:r>
            <a:r>
              <a:rPr lang="en-US" dirty="0" smtClean="0"/>
              <a:t>(connective) tissue</a:t>
            </a:r>
            <a:r>
              <a:rPr lang="en-US" dirty="0"/>
              <a:t>.</a:t>
            </a:r>
            <a:endParaRPr lang="en-US" sz="2400" dirty="0"/>
          </a:p>
          <a:p>
            <a:pPr lvl="0"/>
            <a:r>
              <a:rPr lang="en-US" dirty="0" smtClean="0"/>
              <a:t>Opaque</a:t>
            </a:r>
            <a:endParaRPr lang="en-US" sz="2000" dirty="0" smtClean="0"/>
          </a:p>
          <a:p>
            <a:pPr lvl="0"/>
            <a:r>
              <a:rPr lang="en-US" dirty="0" smtClean="0"/>
              <a:t>Metallic taste</a:t>
            </a:r>
            <a:endParaRPr lang="en-US" sz="2000" dirty="0" smtClean="0"/>
          </a:p>
          <a:p>
            <a:pPr lvl="0"/>
            <a:r>
              <a:rPr lang="en-US" dirty="0" smtClean="0"/>
              <a:t>Color </a:t>
            </a:r>
            <a:r>
              <a:rPr lang="en-US" dirty="0"/>
              <a:t>– scarlet to dull </a:t>
            </a:r>
            <a:r>
              <a:rPr lang="en-US" dirty="0" smtClean="0"/>
              <a:t>red</a:t>
            </a:r>
            <a:endParaRPr lang="en-US" sz="2000" dirty="0" smtClean="0"/>
          </a:p>
          <a:p>
            <a:pPr lvl="1"/>
            <a:r>
              <a:rPr lang="en-US" dirty="0" smtClean="0"/>
              <a:t>Depends </a:t>
            </a:r>
            <a:r>
              <a:rPr lang="en-US" dirty="0"/>
              <a:t>on </a:t>
            </a:r>
            <a:r>
              <a:rPr lang="en-US" dirty="0" smtClean="0"/>
              <a:t>oxygen</a:t>
            </a:r>
            <a:endParaRPr lang="en-US" sz="1400" dirty="0" smtClean="0"/>
          </a:p>
          <a:p>
            <a:pPr lvl="0"/>
            <a:r>
              <a:rPr lang="en-US" dirty="0" smtClean="0"/>
              <a:t>pH </a:t>
            </a:r>
            <a:r>
              <a:rPr lang="en-US" dirty="0"/>
              <a:t>btw 7.35 to </a:t>
            </a:r>
            <a:r>
              <a:rPr lang="en-US" dirty="0" smtClean="0"/>
              <a:t>7.45</a:t>
            </a:r>
            <a:endParaRPr lang="en-US" sz="2000" dirty="0" smtClean="0"/>
          </a:p>
          <a:p>
            <a:pPr lvl="0"/>
            <a:r>
              <a:rPr lang="en-US" dirty="0" smtClean="0"/>
              <a:t>temp </a:t>
            </a:r>
            <a:r>
              <a:rPr lang="en-US" dirty="0"/>
              <a:t>100.4 F (</a:t>
            </a:r>
            <a:r>
              <a:rPr lang="en-US" dirty="0" smtClean="0"/>
              <a:t>38C)</a:t>
            </a:r>
            <a:endParaRPr lang="en-US" sz="2000" dirty="0" smtClean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than normal body temp </a:t>
            </a:r>
            <a:endParaRPr lang="en-US" sz="1400" dirty="0" smtClean="0"/>
          </a:p>
          <a:p>
            <a:pPr lvl="0"/>
            <a:r>
              <a:rPr lang="en-US" dirty="0" smtClean="0"/>
              <a:t>8</a:t>
            </a:r>
            <a:r>
              <a:rPr lang="en-US" dirty="0"/>
              <a:t>% of body </a:t>
            </a:r>
            <a:r>
              <a:rPr lang="en-US" dirty="0" smtClean="0"/>
              <a:t>weight</a:t>
            </a:r>
            <a:endParaRPr lang="en-US" sz="2000" dirty="0" smtClean="0"/>
          </a:p>
          <a:p>
            <a:pPr lvl="0"/>
            <a:r>
              <a:rPr lang="en-US" dirty="0" smtClean="0"/>
              <a:t>About </a:t>
            </a:r>
            <a:r>
              <a:rPr lang="en-US" dirty="0"/>
              <a:t>5-6 liters or 6 quarts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Hemostasis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Usually </a:t>
            </a:r>
            <a:r>
              <a:rPr lang="en-US" sz="2800" dirty="0"/>
              <a:t>takes w/in 3-6 </a:t>
            </a:r>
            <a:r>
              <a:rPr lang="en-US" sz="2800" dirty="0" smtClean="0"/>
              <a:t>minutes</a:t>
            </a:r>
          </a:p>
          <a:p>
            <a:r>
              <a:rPr lang="en-US" sz="2800" dirty="0" smtClean="0"/>
              <a:t>Disorders</a:t>
            </a:r>
          </a:p>
          <a:p>
            <a:pPr lvl="1"/>
            <a:r>
              <a:rPr lang="en-US" sz="2800" dirty="0" smtClean="0"/>
              <a:t>Undesirable clotting</a:t>
            </a:r>
          </a:p>
          <a:p>
            <a:pPr lvl="2"/>
            <a:r>
              <a:rPr lang="en-US" sz="2800" dirty="0" smtClean="0"/>
              <a:t>Thrombus </a:t>
            </a:r>
            <a:r>
              <a:rPr lang="en-US" sz="2800" dirty="0"/>
              <a:t>– clot in an unbroken </a:t>
            </a:r>
            <a:r>
              <a:rPr lang="en-US" sz="2800" dirty="0" smtClean="0"/>
              <a:t>vessel</a:t>
            </a:r>
          </a:p>
          <a:p>
            <a:pPr lvl="3"/>
            <a:r>
              <a:rPr lang="en-US" sz="2800" dirty="0" smtClean="0"/>
              <a:t>May </a:t>
            </a:r>
            <a:r>
              <a:rPr lang="en-US" sz="2800" dirty="0"/>
              <a:t>cause </a:t>
            </a:r>
            <a:r>
              <a:rPr lang="en-US" sz="2800" dirty="0" smtClean="0"/>
              <a:t>blockage</a:t>
            </a:r>
          </a:p>
          <a:p>
            <a:pPr lvl="2"/>
            <a:r>
              <a:rPr lang="en-US" sz="2800" dirty="0" smtClean="0"/>
              <a:t>Embolus </a:t>
            </a:r>
            <a:r>
              <a:rPr lang="en-US" sz="2800" dirty="0"/>
              <a:t>– thrombus that floats in </a:t>
            </a:r>
            <a:r>
              <a:rPr lang="en-US" sz="2800" dirty="0" smtClean="0"/>
              <a:t>bloodstream</a:t>
            </a:r>
          </a:p>
          <a:p>
            <a:pPr lvl="3"/>
            <a:r>
              <a:rPr lang="en-US" sz="2800" dirty="0" smtClean="0"/>
              <a:t>May </a:t>
            </a:r>
            <a:r>
              <a:rPr lang="en-US" sz="2800" dirty="0"/>
              <a:t>move to brain – </a:t>
            </a:r>
            <a:r>
              <a:rPr lang="en-US" sz="2800" dirty="0" smtClean="0"/>
              <a:t>stroke</a:t>
            </a:r>
          </a:p>
          <a:p>
            <a:pPr lvl="1"/>
            <a:r>
              <a:rPr lang="en-US" sz="2800" dirty="0" smtClean="0"/>
              <a:t>Bleeding disorders</a:t>
            </a:r>
          </a:p>
          <a:p>
            <a:pPr lvl="2"/>
            <a:r>
              <a:rPr lang="en-US" sz="2800" dirty="0" smtClean="0"/>
              <a:t>Thrombocytopenia </a:t>
            </a:r>
            <a:r>
              <a:rPr lang="en-US" sz="2800" dirty="0"/>
              <a:t>– insufficient # of </a:t>
            </a:r>
            <a:r>
              <a:rPr lang="en-US" sz="2800" dirty="0" smtClean="0"/>
              <a:t>platelets</a:t>
            </a:r>
          </a:p>
          <a:p>
            <a:pPr lvl="2"/>
            <a:r>
              <a:rPr lang="en-US" sz="2800" dirty="0" smtClean="0"/>
              <a:t>Hemophilia </a:t>
            </a:r>
            <a:r>
              <a:rPr lang="en-US" sz="2800" dirty="0"/>
              <a:t>– genetic – lack any factors needed for </a:t>
            </a:r>
            <a:r>
              <a:rPr lang="en-US" sz="2800" dirty="0" smtClean="0"/>
              <a:t>clotting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Embryonic </a:t>
            </a:r>
            <a:r>
              <a:rPr lang="en-US" sz="3200" dirty="0"/>
              <a:t>blood cells are circulating by day 28 </a:t>
            </a:r>
            <a:endParaRPr lang="en-US" sz="3200" dirty="0" smtClean="0"/>
          </a:p>
          <a:p>
            <a:pPr lvl="0"/>
            <a:r>
              <a:rPr lang="en-US" sz="3200" dirty="0" smtClean="0"/>
              <a:t>Fetal </a:t>
            </a:r>
            <a:r>
              <a:rPr lang="en-US" sz="3200" dirty="0"/>
              <a:t>hemoglobin (</a:t>
            </a:r>
            <a:r>
              <a:rPr lang="en-US" sz="3200" dirty="0" err="1"/>
              <a:t>HbF</a:t>
            </a:r>
            <a:r>
              <a:rPr lang="en-US" sz="3200" dirty="0"/>
              <a:t>) is present – can carry more </a:t>
            </a:r>
            <a:r>
              <a:rPr lang="en-US" sz="3200" dirty="0" smtClean="0"/>
              <a:t>oxygen</a:t>
            </a:r>
          </a:p>
          <a:p>
            <a:pPr lvl="0"/>
            <a:r>
              <a:rPr lang="en-US" sz="3200" dirty="0" smtClean="0"/>
              <a:t>At </a:t>
            </a:r>
            <a:r>
              <a:rPr lang="en-US" sz="3200" dirty="0"/>
              <a:t>birth fetal cells are broken </a:t>
            </a:r>
            <a:r>
              <a:rPr lang="en-US" sz="3200" dirty="0" smtClean="0"/>
              <a:t>down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broken down too fast for liver – physiologic jaundice may occur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Formed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Erythrocytes </a:t>
            </a:r>
            <a:r>
              <a:rPr lang="en-US" dirty="0"/>
              <a:t>– red blood cells (</a:t>
            </a:r>
            <a:r>
              <a:rPr lang="en-US" dirty="0" smtClean="0"/>
              <a:t>RBCs)</a:t>
            </a:r>
            <a:endParaRPr lang="en-US" sz="1800" dirty="0" smtClean="0"/>
          </a:p>
          <a:p>
            <a:pPr lvl="1"/>
            <a:r>
              <a:rPr lang="en-US" dirty="0" smtClean="0"/>
              <a:t>45</a:t>
            </a:r>
            <a:r>
              <a:rPr lang="en-US" dirty="0"/>
              <a:t>% of </a:t>
            </a:r>
            <a:r>
              <a:rPr lang="en-US" dirty="0" smtClean="0"/>
              <a:t>blood</a:t>
            </a:r>
            <a:endParaRPr lang="en-US" sz="1200" dirty="0" smtClean="0"/>
          </a:p>
          <a:p>
            <a:pPr lvl="1"/>
            <a:r>
              <a:rPr lang="en-US" dirty="0" err="1" smtClean="0"/>
              <a:t>Anucleate</a:t>
            </a:r>
            <a:r>
              <a:rPr lang="en-US" dirty="0" smtClean="0"/>
              <a:t> </a:t>
            </a:r>
            <a:r>
              <a:rPr lang="en-US" dirty="0"/>
              <a:t>– no </a:t>
            </a:r>
            <a:r>
              <a:rPr lang="en-US" dirty="0" smtClean="0"/>
              <a:t>nucleus</a:t>
            </a:r>
            <a:endParaRPr lang="en-US" sz="1200" dirty="0" smtClean="0"/>
          </a:p>
          <a:p>
            <a:pPr lvl="1"/>
            <a:r>
              <a:rPr lang="en-US" dirty="0" smtClean="0"/>
              <a:t>Contain </a:t>
            </a:r>
            <a:r>
              <a:rPr lang="en-US" dirty="0"/>
              <a:t>hemoglobin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molecules</a:t>
            </a:r>
            <a:endParaRPr lang="en-US" sz="1200" dirty="0" smtClean="0"/>
          </a:p>
          <a:p>
            <a:pPr lvl="2"/>
            <a:r>
              <a:rPr lang="en-US" sz="2200" dirty="0" smtClean="0"/>
              <a:t>Iron </a:t>
            </a:r>
            <a:r>
              <a:rPr lang="en-US" sz="2200" dirty="0"/>
              <a:t>bearing </a:t>
            </a:r>
            <a:r>
              <a:rPr lang="en-US" sz="2200" dirty="0" smtClean="0"/>
              <a:t>protein</a:t>
            </a:r>
          </a:p>
          <a:p>
            <a:pPr lvl="2"/>
            <a:r>
              <a:rPr lang="en-US" sz="2200" dirty="0" smtClean="0"/>
              <a:t>Transports </a:t>
            </a:r>
            <a:r>
              <a:rPr lang="en-US" sz="2200" dirty="0"/>
              <a:t>most of the </a:t>
            </a:r>
            <a:r>
              <a:rPr lang="en-US" sz="2200" dirty="0" smtClean="0"/>
              <a:t>oxygen</a:t>
            </a:r>
          </a:p>
          <a:p>
            <a:pPr lvl="2"/>
            <a:r>
              <a:rPr lang="en-US" sz="2200" dirty="0" smtClean="0"/>
              <a:t>1RBC </a:t>
            </a:r>
            <a:r>
              <a:rPr lang="en-US" sz="2200" dirty="0"/>
              <a:t>= 250 million </a:t>
            </a:r>
            <a:r>
              <a:rPr lang="en-US" sz="2200" dirty="0" err="1"/>
              <a:t>hmg</a:t>
            </a:r>
            <a:r>
              <a:rPr lang="en-US" sz="2200" dirty="0"/>
              <a:t> </a:t>
            </a:r>
            <a:endParaRPr lang="en-US" sz="2200" dirty="0" smtClean="0"/>
          </a:p>
          <a:p>
            <a:pPr lvl="2">
              <a:buNone/>
            </a:pPr>
            <a:r>
              <a:rPr lang="en-US" sz="2200" dirty="0" smtClean="0"/>
              <a:t>	molecules</a:t>
            </a:r>
          </a:p>
          <a:p>
            <a:pPr lvl="2"/>
            <a:r>
              <a:rPr lang="en-US" sz="2200" dirty="0" smtClean="0"/>
              <a:t>1hmg </a:t>
            </a:r>
            <a:r>
              <a:rPr lang="en-US" sz="2200" dirty="0"/>
              <a:t>can hold 4 oxygen </a:t>
            </a:r>
            <a:endParaRPr lang="en-US" sz="2200" dirty="0" smtClean="0"/>
          </a:p>
          <a:p>
            <a:pPr lvl="2">
              <a:buNone/>
            </a:pPr>
            <a:r>
              <a:rPr lang="en-US" sz="2200" dirty="0" smtClean="0"/>
              <a:t>	molecules</a:t>
            </a:r>
          </a:p>
          <a:p>
            <a:pPr lvl="1"/>
            <a:r>
              <a:rPr lang="en-US" dirty="0" smtClean="0"/>
              <a:t>Biconcave discs</a:t>
            </a:r>
            <a:endParaRPr lang="en-US" sz="1600" dirty="0" smtClean="0"/>
          </a:p>
          <a:p>
            <a:pPr lvl="1"/>
            <a:r>
              <a:rPr lang="en-US" dirty="0" smtClean="0"/>
              <a:t>About </a:t>
            </a:r>
            <a:r>
              <a:rPr lang="en-US" dirty="0"/>
              <a:t>5 million </a:t>
            </a:r>
            <a:r>
              <a:rPr lang="en-US" dirty="0" smtClean="0"/>
              <a:t>cells/mm3</a:t>
            </a:r>
            <a:endParaRPr lang="en-US" sz="1600" dirty="0" smtClean="0"/>
          </a:p>
          <a:p>
            <a:pPr lvl="1"/>
            <a:r>
              <a:rPr lang="en-US" dirty="0" smtClean="0"/>
              <a:t>More/less </a:t>
            </a:r>
            <a:r>
              <a:rPr lang="en-US" dirty="0"/>
              <a:t>RBCs causes blood to </a:t>
            </a:r>
            <a:r>
              <a:rPr lang="en-US" dirty="0" smtClean="0"/>
              <a:t>thicken/thin</a:t>
            </a:r>
            <a:endParaRPr lang="en-US" sz="1600" dirty="0"/>
          </a:p>
          <a:p>
            <a:pPr lvl="1"/>
            <a:r>
              <a:rPr lang="en-US" dirty="0" smtClean="0"/>
              <a:t>Form </a:t>
            </a:r>
            <a:r>
              <a:rPr lang="en-US" dirty="0" err="1" smtClean="0"/>
              <a:t>hematocrit</a:t>
            </a:r>
            <a:r>
              <a:rPr lang="en-US" dirty="0" smtClean="0"/>
              <a:t> of spun blood </a:t>
            </a:r>
          </a:p>
        </p:txBody>
      </p:sp>
      <p:pic>
        <p:nvPicPr>
          <p:cNvPr id="3074" name="Picture 2" descr="C:\Documents and Settings\shogan\Local Settings\Temporary Internet Files\Content.IE5\JTBKZRR8\MPj04331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762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010400" cy="5486400"/>
          </a:xfrm>
        </p:spPr>
        <p:txBody>
          <a:bodyPr>
            <a:noAutofit/>
          </a:bodyPr>
          <a:lstStyle/>
          <a:p>
            <a:pPr lvl="1"/>
            <a:r>
              <a:rPr lang="en-US" sz="2500" dirty="0" smtClean="0"/>
              <a:t>Anemia – decrease in oxygen carrying </a:t>
            </a:r>
          </a:p>
          <a:p>
            <a:pPr lvl="1">
              <a:buNone/>
            </a:pPr>
            <a:r>
              <a:rPr lang="en-US" sz="2500" dirty="0" smtClean="0"/>
              <a:t>		ability</a:t>
            </a:r>
          </a:p>
          <a:p>
            <a:pPr lvl="2"/>
            <a:r>
              <a:rPr lang="en-US" sz="2500" dirty="0" smtClean="0"/>
              <a:t>Sickle cell anemia – abnormal </a:t>
            </a:r>
            <a:r>
              <a:rPr lang="en-US" sz="2500" dirty="0" err="1" smtClean="0"/>
              <a:t>hmg</a:t>
            </a:r>
            <a:r>
              <a:rPr lang="en-US" sz="2500" dirty="0" smtClean="0"/>
              <a:t> </a:t>
            </a:r>
          </a:p>
          <a:p>
            <a:pPr lvl="2">
              <a:buNone/>
            </a:pPr>
            <a:r>
              <a:rPr lang="en-US" sz="2500" dirty="0" smtClean="0"/>
              <a:t>	causes RBC to become spiky and rupture easily</a:t>
            </a:r>
          </a:p>
          <a:p>
            <a:pPr lvl="2"/>
            <a:r>
              <a:rPr lang="en-US" sz="2500" dirty="0" err="1" smtClean="0"/>
              <a:t>Aplastic</a:t>
            </a:r>
            <a:r>
              <a:rPr lang="en-US" sz="2500" dirty="0" smtClean="0"/>
              <a:t> anemia – destruction of bone </a:t>
            </a:r>
          </a:p>
          <a:p>
            <a:pPr lvl="2">
              <a:buNone/>
            </a:pPr>
            <a:r>
              <a:rPr lang="en-US" sz="2500" dirty="0" smtClean="0"/>
              <a:t>	marrow by cancer</a:t>
            </a:r>
          </a:p>
          <a:p>
            <a:pPr lvl="2"/>
            <a:r>
              <a:rPr lang="en-US" sz="2500" dirty="0" smtClean="0"/>
              <a:t>Iron-deficiency anemia – lack of iron in diet or slow/prolonged bleeding</a:t>
            </a:r>
          </a:p>
          <a:p>
            <a:pPr lvl="2"/>
            <a:r>
              <a:rPr lang="en-US" sz="2500" dirty="0" smtClean="0"/>
              <a:t>Decrease in RBC #</a:t>
            </a:r>
          </a:p>
          <a:p>
            <a:pPr lvl="3"/>
            <a:r>
              <a:rPr lang="en-US" sz="2500" dirty="0" smtClean="0"/>
              <a:t>Pernicious anemia – lack of vitamin B12</a:t>
            </a:r>
          </a:p>
          <a:p>
            <a:pPr lvl="3"/>
            <a:r>
              <a:rPr lang="en-US" sz="2500" dirty="0" smtClean="0"/>
              <a:t>Hemorrhagic anemia – hemorrhage</a:t>
            </a:r>
          </a:p>
          <a:p>
            <a:pPr lvl="3"/>
            <a:r>
              <a:rPr lang="en-US" sz="2500" dirty="0" smtClean="0"/>
              <a:t>Hemolytic anemia – bacterial infection causes </a:t>
            </a:r>
            <a:r>
              <a:rPr lang="en-US" sz="2500" dirty="0" err="1" smtClean="0"/>
              <a:t>lysis</a:t>
            </a:r>
            <a:r>
              <a:rPr lang="en-US" sz="2500" dirty="0" smtClean="0"/>
              <a:t> of RBCs</a:t>
            </a:r>
          </a:p>
          <a:p>
            <a:pPr lvl="2">
              <a:buNone/>
            </a:pPr>
            <a:endParaRPr lang="en-US" sz="2500" dirty="0" smtClean="0"/>
          </a:p>
        </p:txBody>
      </p:sp>
      <p:pic>
        <p:nvPicPr>
          <p:cNvPr id="16386" name="Picture 2" descr="http://adultstemcellawareness.files.wordpress.com/2007/10/sickle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9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Formed elements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Polycythemia</a:t>
            </a:r>
            <a:r>
              <a:rPr lang="en-US" sz="3200" dirty="0" smtClean="0"/>
              <a:t> – increase in # of RBCs</a:t>
            </a:r>
          </a:p>
          <a:p>
            <a:pPr lvl="2"/>
            <a:r>
              <a:rPr lang="en-US" sz="3200" dirty="0" smtClean="0"/>
              <a:t>Causes</a:t>
            </a:r>
          </a:p>
          <a:p>
            <a:pPr lvl="3"/>
            <a:r>
              <a:rPr lang="en-US" sz="3200" dirty="0" smtClean="0"/>
              <a:t>Bone marrow cancer</a:t>
            </a:r>
          </a:p>
          <a:p>
            <a:pPr lvl="3"/>
            <a:r>
              <a:rPr lang="en-US" sz="3200" dirty="0" smtClean="0"/>
              <a:t>Living at high altitudes</a:t>
            </a:r>
          </a:p>
          <a:p>
            <a:pPr lvl="3"/>
            <a:r>
              <a:rPr lang="en-US" sz="3200" dirty="0" smtClean="0"/>
              <a:t>Thicker blood may move sluggishly and impair circulation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Leukocytes </a:t>
            </a:r>
            <a:r>
              <a:rPr lang="en-US" sz="2800" dirty="0"/>
              <a:t>– white blood cells (</a:t>
            </a:r>
            <a:r>
              <a:rPr lang="en-US" sz="2800" dirty="0" smtClean="0"/>
              <a:t>WBCs)</a:t>
            </a:r>
          </a:p>
          <a:p>
            <a:pPr lvl="1"/>
            <a:r>
              <a:rPr lang="en-US" sz="2800" dirty="0" smtClean="0"/>
              <a:t>4000 </a:t>
            </a:r>
            <a:r>
              <a:rPr lang="en-US" sz="2800" dirty="0"/>
              <a:t>to </a:t>
            </a:r>
            <a:r>
              <a:rPr lang="en-US" sz="2800" dirty="0" smtClean="0"/>
              <a:t>11000/mm3</a:t>
            </a:r>
          </a:p>
          <a:p>
            <a:pPr lvl="1"/>
            <a:r>
              <a:rPr lang="en-US" sz="2800" dirty="0" smtClean="0"/>
              <a:t>&lt; </a:t>
            </a:r>
            <a:r>
              <a:rPr lang="en-US" sz="2800" dirty="0"/>
              <a:t>1% of total blood </a:t>
            </a:r>
            <a:r>
              <a:rPr lang="en-US" sz="2800" dirty="0" smtClean="0"/>
              <a:t>volume</a:t>
            </a:r>
          </a:p>
          <a:p>
            <a:pPr lvl="1"/>
            <a:r>
              <a:rPr lang="en-US" sz="2800" dirty="0" smtClean="0"/>
              <a:t>Are </a:t>
            </a:r>
            <a:r>
              <a:rPr lang="en-US" sz="2800" dirty="0"/>
              <a:t>complete </a:t>
            </a:r>
            <a:r>
              <a:rPr lang="en-US" sz="2800" dirty="0" smtClean="0"/>
              <a:t>cells</a:t>
            </a:r>
          </a:p>
          <a:p>
            <a:pPr lvl="1"/>
            <a:r>
              <a:rPr lang="en-US" sz="2800" dirty="0" err="1" smtClean="0"/>
              <a:t>Diapedesis</a:t>
            </a:r>
            <a:r>
              <a:rPr lang="en-US" sz="2800" dirty="0" smtClean="0"/>
              <a:t> </a:t>
            </a:r>
            <a:r>
              <a:rPr lang="en-US" sz="2800" dirty="0"/>
              <a:t>– WBCs can move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in/out </a:t>
            </a:r>
            <a:r>
              <a:rPr lang="en-US" sz="2800" dirty="0"/>
              <a:t>of vessels to reach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infected/inflamed areas</a:t>
            </a:r>
          </a:p>
          <a:p>
            <a:pPr lvl="1"/>
            <a:r>
              <a:rPr lang="en-US" sz="2800" dirty="0" smtClean="0"/>
              <a:t>Positive </a:t>
            </a:r>
            <a:r>
              <a:rPr lang="en-US" sz="2800" dirty="0" err="1"/>
              <a:t>chemotaxis</a:t>
            </a:r>
            <a:r>
              <a:rPr lang="en-US" sz="2800" dirty="0"/>
              <a:t> – WBCs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respond </a:t>
            </a:r>
            <a:r>
              <a:rPr lang="en-US" sz="2800" dirty="0"/>
              <a:t>to chemicals released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by </a:t>
            </a:r>
            <a:r>
              <a:rPr lang="en-US" sz="2800" dirty="0"/>
              <a:t>damaged </a:t>
            </a:r>
            <a:r>
              <a:rPr lang="en-US" sz="2800" dirty="0" smtClean="0"/>
              <a:t>cells</a:t>
            </a:r>
          </a:p>
        </p:txBody>
      </p:sp>
      <p:pic>
        <p:nvPicPr>
          <p:cNvPr id="28674" name="Picture 2" descr="http://www.sciencemuseum.org.uk/antenna/cancerkillers/images/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95600"/>
            <a:ext cx="33147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When needed their # doubles</a:t>
            </a:r>
          </a:p>
          <a:p>
            <a:pPr lvl="1"/>
            <a:r>
              <a:rPr lang="en-US" sz="2800" dirty="0" smtClean="0"/>
              <a:t>&gt;11000 = </a:t>
            </a:r>
            <a:r>
              <a:rPr lang="en-US" sz="2800" dirty="0" err="1" smtClean="0"/>
              <a:t>leukocytosis</a:t>
            </a:r>
            <a:endParaRPr lang="en-US" sz="2800" dirty="0" smtClean="0"/>
          </a:p>
          <a:p>
            <a:pPr lvl="2"/>
            <a:r>
              <a:rPr lang="en-US" sz="2800" dirty="0" smtClean="0"/>
              <a:t>Indicates an infection</a:t>
            </a:r>
          </a:p>
          <a:p>
            <a:pPr lvl="1"/>
            <a:r>
              <a:rPr lang="en-US" sz="2800" dirty="0" smtClean="0"/>
              <a:t>&lt;4000 = </a:t>
            </a:r>
            <a:r>
              <a:rPr lang="en-US" sz="2800" dirty="0" err="1" smtClean="0"/>
              <a:t>leukopenia</a:t>
            </a:r>
            <a:endParaRPr lang="en-US" sz="2800" dirty="0" smtClean="0"/>
          </a:p>
          <a:p>
            <a:pPr lvl="2"/>
            <a:r>
              <a:rPr lang="en-US" sz="2800" dirty="0" smtClean="0"/>
              <a:t>Caused by some drugs – corticosteroids and anticancer agents</a:t>
            </a:r>
          </a:p>
          <a:p>
            <a:pPr lvl="1"/>
            <a:r>
              <a:rPr lang="en-US" sz="2800" dirty="0" smtClean="0"/>
              <a:t>Leukemia – bone marrow produces large #s of WBCs that are unable to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45720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2 </a:t>
            </a:r>
            <a:r>
              <a:rPr lang="en-US" dirty="0"/>
              <a:t>groups – based on visible </a:t>
            </a:r>
            <a:r>
              <a:rPr lang="en-US" dirty="0" smtClean="0"/>
              <a:t>granules</a:t>
            </a:r>
          </a:p>
          <a:p>
            <a:pPr lvl="2"/>
            <a:r>
              <a:rPr lang="en-US" sz="2400" dirty="0" smtClean="0"/>
              <a:t>Granulocytes </a:t>
            </a:r>
            <a:r>
              <a:rPr lang="en-US" sz="2400" dirty="0"/>
              <a:t>– lobed </a:t>
            </a:r>
            <a:r>
              <a:rPr lang="en-US" sz="2400" dirty="0" smtClean="0"/>
              <a:t>nuclei</a:t>
            </a:r>
          </a:p>
          <a:p>
            <a:pPr lvl="3"/>
            <a:r>
              <a:rPr lang="en-US" sz="2400" dirty="0" err="1" smtClean="0"/>
              <a:t>Neutrophils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multilobed</a:t>
            </a:r>
            <a:r>
              <a:rPr lang="en-US" sz="2400" dirty="0"/>
              <a:t> </a:t>
            </a:r>
            <a:r>
              <a:rPr lang="en-US" sz="2400" dirty="0" smtClean="0"/>
              <a:t>nuclei</a:t>
            </a:r>
          </a:p>
          <a:p>
            <a:pPr lvl="4"/>
            <a:r>
              <a:rPr lang="en-US" sz="2400" dirty="0" smtClean="0"/>
              <a:t>Most numerous/</a:t>
            </a:r>
            <a:r>
              <a:rPr lang="en-US" sz="2400" dirty="0" err="1" smtClean="0"/>
              <a:t>phagocytic</a:t>
            </a:r>
            <a:r>
              <a:rPr lang="en-US" sz="2400" dirty="0" smtClean="0"/>
              <a:t> </a:t>
            </a:r>
          </a:p>
          <a:p>
            <a:pPr lvl="4"/>
            <a:r>
              <a:rPr lang="en-US" sz="2400" dirty="0" smtClean="0"/>
              <a:t>Fine granules</a:t>
            </a:r>
          </a:p>
          <a:p>
            <a:pPr lvl="4"/>
            <a:r>
              <a:rPr lang="en-US" sz="2400" dirty="0" smtClean="0"/>
              <a:t>@ </a:t>
            </a:r>
            <a:r>
              <a:rPr lang="en-US" sz="2400" dirty="0"/>
              <a:t>sites of acute </a:t>
            </a:r>
            <a:r>
              <a:rPr lang="en-US" sz="2400" dirty="0" smtClean="0"/>
              <a:t>infections</a:t>
            </a:r>
          </a:p>
          <a:p>
            <a:pPr lvl="3"/>
            <a:r>
              <a:rPr lang="en-US" sz="2400" dirty="0" err="1" smtClean="0"/>
              <a:t>Eosinophils</a:t>
            </a:r>
            <a:r>
              <a:rPr lang="en-US" sz="2400" dirty="0" smtClean="0"/>
              <a:t> </a:t>
            </a:r>
            <a:r>
              <a:rPr lang="en-US" sz="2400" dirty="0"/>
              <a:t>– blue-red </a:t>
            </a:r>
            <a:r>
              <a:rPr lang="en-US" sz="2400" dirty="0" smtClean="0"/>
              <a:t>nucleus</a:t>
            </a:r>
          </a:p>
          <a:p>
            <a:pPr lvl="4"/>
            <a:r>
              <a:rPr lang="en-US" sz="2400" dirty="0" smtClean="0"/>
              <a:t>Large granules</a:t>
            </a:r>
          </a:p>
          <a:p>
            <a:pPr lvl="4"/>
            <a:r>
              <a:rPr lang="en-US" sz="2400" dirty="0" smtClean="0"/>
              <a:t>Respond </a:t>
            </a:r>
            <a:r>
              <a:rPr lang="en-US" sz="2400" dirty="0"/>
              <a:t>to allergies and infections by </a:t>
            </a:r>
            <a:r>
              <a:rPr lang="en-US" sz="2400" dirty="0" smtClean="0"/>
              <a:t>worms</a:t>
            </a:r>
          </a:p>
          <a:p>
            <a:pPr lvl="3"/>
            <a:r>
              <a:rPr lang="en-US" sz="2400" dirty="0" err="1" smtClean="0"/>
              <a:t>Basophils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rarest</a:t>
            </a:r>
          </a:p>
          <a:p>
            <a:pPr lvl="4"/>
            <a:r>
              <a:rPr lang="en-US" sz="2400" dirty="0" smtClean="0"/>
              <a:t>U </a:t>
            </a:r>
            <a:r>
              <a:rPr lang="en-US" sz="2400" dirty="0"/>
              <a:t>or S shaped </a:t>
            </a:r>
            <a:r>
              <a:rPr lang="en-US" sz="2400" dirty="0" smtClean="0"/>
              <a:t>nuclei</a:t>
            </a:r>
          </a:p>
          <a:p>
            <a:pPr lvl="4"/>
            <a:r>
              <a:rPr lang="en-US" sz="2400" dirty="0" smtClean="0"/>
              <a:t>Granules </a:t>
            </a:r>
            <a:r>
              <a:rPr lang="en-US" sz="2400" dirty="0"/>
              <a:t>w/ histamine – attracts other WBCs to inflamed </a:t>
            </a:r>
            <a:r>
              <a:rPr lang="en-US" sz="2400" dirty="0" smtClean="0"/>
              <a:t>site</a:t>
            </a:r>
          </a:p>
        </p:txBody>
      </p:sp>
      <p:pic>
        <p:nvPicPr>
          <p:cNvPr id="27650" name="Picture 2" descr="http://upload.wikimedia.org/wikipedia/commons/2/29/Segmented_neutr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90600"/>
            <a:ext cx="2663825" cy="2030248"/>
          </a:xfrm>
          <a:prstGeom prst="rect">
            <a:avLst/>
          </a:prstGeom>
          <a:noFill/>
        </p:spPr>
      </p:pic>
      <p:pic>
        <p:nvPicPr>
          <p:cNvPr id="27652" name="Picture 4" descr="http://www.odec.ca/projects/2007/sank7b2/eosinoph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24200"/>
            <a:ext cx="1905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Formed elements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pPr lvl="2"/>
            <a:r>
              <a:rPr lang="en-US" sz="3200" dirty="0" err="1" smtClean="0"/>
              <a:t>Agranulocytes</a:t>
            </a:r>
            <a:r>
              <a:rPr lang="en-US" sz="3200" dirty="0" smtClean="0"/>
              <a:t> – normal nuclei</a:t>
            </a:r>
          </a:p>
          <a:p>
            <a:pPr lvl="3"/>
            <a:r>
              <a:rPr lang="en-US" sz="3200" dirty="0" smtClean="0"/>
              <a:t>Lymphocytes </a:t>
            </a:r>
          </a:p>
          <a:p>
            <a:pPr lvl="4"/>
            <a:r>
              <a:rPr lang="en-US" sz="3200" dirty="0" smtClean="0"/>
              <a:t>Large purple nucleus</a:t>
            </a:r>
          </a:p>
          <a:p>
            <a:pPr lvl="4"/>
            <a:r>
              <a:rPr lang="en-US" sz="3200" dirty="0" smtClean="0"/>
              <a:t>In lymphatic tissue</a:t>
            </a:r>
          </a:p>
          <a:p>
            <a:pPr lvl="4"/>
            <a:r>
              <a:rPr lang="en-US" sz="3200" dirty="0" smtClean="0"/>
              <a:t>Immune system</a:t>
            </a:r>
          </a:p>
          <a:p>
            <a:pPr lvl="3"/>
            <a:r>
              <a:rPr lang="en-US" sz="3200" dirty="0" err="1" smtClean="0"/>
              <a:t>Monocytes</a:t>
            </a:r>
            <a:r>
              <a:rPr lang="en-US" sz="3200" dirty="0" smtClean="0"/>
              <a:t> – largest</a:t>
            </a:r>
          </a:p>
          <a:p>
            <a:pPr lvl="4"/>
            <a:r>
              <a:rPr lang="en-US" sz="3200" dirty="0" smtClean="0"/>
              <a:t>Change into macrophages</a:t>
            </a:r>
          </a:p>
          <a:p>
            <a:pPr lvl="4"/>
            <a:r>
              <a:rPr lang="en-US" sz="3200" dirty="0" smtClean="0"/>
              <a:t>Fight chronic infections</a:t>
            </a:r>
          </a:p>
        </p:txBody>
      </p:sp>
      <p:pic>
        <p:nvPicPr>
          <p:cNvPr id="29698" name="Picture 2" descr="http://www.wadsworth.org/chemheme/heme/microscope/pix/atyplymph_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05000"/>
            <a:ext cx="2966174" cy="2209800"/>
          </a:xfrm>
          <a:prstGeom prst="rect">
            <a:avLst/>
          </a:prstGeom>
          <a:noFill/>
        </p:spPr>
      </p:pic>
      <p:pic>
        <p:nvPicPr>
          <p:cNvPr id="29700" name="Picture 4" descr="http://www.astrographics.com/GalleryPrints/Display/GP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</TotalTime>
  <Words>855</Words>
  <Application>Microsoft Office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Perpetua</vt:lpstr>
      <vt:lpstr>Wingdings 2</vt:lpstr>
      <vt:lpstr>Equity</vt:lpstr>
      <vt:lpstr>BLOOD</vt:lpstr>
      <vt:lpstr>Characteristics</vt:lpstr>
      <vt:lpstr>Formed Elements</vt:lpstr>
      <vt:lpstr>Formed elements cont.</vt:lpstr>
      <vt:lpstr>Formed elements cont.</vt:lpstr>
      <vt:lpstr>Formed elements cont.</vt:lpstr>
      <vt:lpstr>Formed elements cont.</vt:lpstr>
      <vt:lpstr>Formed elements cont.</vt:lpstr>
      <vt:lpstr>Formed elements cont.</vt:lpstr>
      <vt:lpstr>Formed elements cont.</vt:lpstr>
      <vt:lpstr>Plasma</vt:lpstr>
      <vt:lpstr>Human Blood Groups</vt:lpstr>
      <vt:lpstr>Blood groups cont.</vt:lpstr>
      <vt:lpstr>Blood groups cont.</vt:lpstr>
      <vt:lpstr>Blood Typing</vt:lpstr>
      <vt:lpstr>Hematopoiesis – blood cell formation</vt:lpstr>
      <vt:lpstr>Hematopoiesis cont.</vt:lpstr>
      <vt:lpstr>Hematopoiesis cont.</vt:lpstr>
      <vt:lpstr>Maintaining hemostasis (stoppage of blood flow)</vt:lpstr>
      <vt:lpstr>Hemostasis cont.</vt:lpstr>
      <vt:lpstr>Development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shogan</dc:creator>
  <cp:lastModifiedBy>Samantha Hogan</cp:lastModifiedBy>
  <cp:revision>20</cp:revision>
  <dcterms:created xsi:type="dcterms:W3CDTF">2009-12-15T19:57:15Z</dcterms:created>
  <dcterms:modified xsi:type="dcterms:W3CDTF">2015-01-14T19:50:12Z</dcterms:modified>
</cp:coreProperties>
</file>