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58" r:id="rId13"/>
    <p:sldId id="259" r:id="rId14"/>
    <p:sldId id="280" r:id="rId15"/>
    <p:sldId id="281" r:id="rId16"/>
    <p:sldId id="282" r:id="rId17"/>
    <p:sldId id="283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9" r:id="rId26"/>
    <p:sldId id="284" r:id="rId27"/>
    <p:sldId id="286" r:id="rId28"/>
    <p:sldId id="288" r:id="rId29"/>
    <p:sldId id="268" r:id="rId30"/>
    <p:sldId id="270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44" autoAdjust="0"/>
  </p:normalViewPr>
  <p:slideViewPr>
    <p:cSldViewPr>
      <p:cViewPr varScale="1">
        <p:scale>
          <a:sx n="71" d="100"/>
          <a:sy n="71" d="100"/>
        </p:scale>
        <p:origin x="490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CBC2E-E781-4B74-AF17-3D1B806A1CC5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4B8D7-7632-4C6B-AF63-58C606438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36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C0654-5510-44C0-AA04-CE15A73C2590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7361E-6B8A-4E4E-9669-F93BB8BAD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0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2B3222-68B7-4FE9-B3BD-569E18DE584A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3580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solidFill>
                <a:schemeClr val="accent2"/>
              </a:solidFill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169B460-A985-4437-A8B3-2E3327A0333A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0288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F4C1412-0B5C-4B60-9018-7CD70BE05FA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6567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870141-ED8B-4291-A478-637309BC2657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5162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0B3E44-1048-44C7-8FEF-1A4470182000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6329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1D3497-4094-4F78-831B-F0F7481109A3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8120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2D2B94-377F-4A03-ABE1-DA422079AD01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2197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219E35-FCF8-488B-B8EA-7B46F1C42FDF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678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5C16FB-08D8-48E9-A52C-997EED03BF06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327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0894A3-4D75-463D-A280-9CDE0FD40346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495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1779DC-C07F-46C7-8D03-7301EA8F13BD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0750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51CE27E-73E1-4FDD-B587-BD0D0D84E047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0089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330148-4F32-4BFE-B793-55F6B1A31890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64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585EE73-C6B7-4357-A751-0520075F9226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0028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A03927-0CAA-4B0B-AB55-71D4AF17E5D4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8460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C9AB34-B2EB-4704-BADD-AA23A1E281DC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921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078" name="Picture 6" descr="A:\grapes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</p:spPr>
        </p:pic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2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77BC0F60-C6F9-45AB-AA65-53B231E271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21010-A4FB-4529-A6B8-24DC69B36C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7486B-0741-436C-AA0E-F0D1EF97CB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B1AA03-AA84-42B1-8DED-74026D5EAC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87AF70-0F94-4CC5-9E6E-736F14EF41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891FF-A14F-4652-A24F-D9ED60982C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91895-3BE0-4BA1-96F1-9AB5B720C2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9F683-9A35-4302-ADEF-F239989004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68A1C-AE22-464C-A28D-18824E489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8C763-0AB5-40E7-AA97-944129D47A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9D64F-AA7B-496F-B2C4-5B1A2BEF5E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F4513-76D9-468C-A49F-F31EA01351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046D6-80CF-46EA-B98F-568FB36576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2055" name="Picture 7" descr="A:\grapes.GIF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</p:spPr>
          </p:pic>
          <p:grpSp>
            <p:nvGrpSpPr>
              <p:cNvPr id="2056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2057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362D0860-4A80-4249-A029-475A963914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split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0362" y="2667000"/>
            <a:ext cx="3810000" cy="2971800"/>
          </a:xfrm>
        </p:spPr>
        <p:txBody>
          <a:bodyPr/>
          <a:lstStyle/>
          <a:p>
            <a:r>
              <a:rPr lang="en-US" altLang="en-US" sz="4400" i="1" dirty="0" smtClean="0"/>
              <a:t>The Evolution 	     of </a:t>
            </a:r>
            <a:r>
              <a:rPr lang="en-US" altLang="en-US" sz="4400" i="1" dirty="0"/>
              <a:t>Populations</a:t>
            </a:r>
          </a:p>
        </p:txBody>
      </p:sp>
      <p:pic>
        <p:nvPicPr>
          <p:cNvPr id="5129" name="Picture 9" descr="23-00-Shells.jpg                                               0000002ABIOLOGY6eCIPLchapters18-28     B847A324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2749550"/>
            <a:ext cx="3810000" cy="2576513"/>
          </a:xfrm>
        </p:spPr>
      </p:pic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76300"/>
          </a:xfrm>
        </p:spPr>
        <p:txBody>
          <a:bodyPr/>
          <a:lstStyle/>
          <a:p>
            <a:pPr algn="ctr"/>
            <a:r>
              <a:rPr lang="en-US" altLang="en-US" dirty="0" smtClean="0"/>
              <a:t>Impact Large Population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F6E62-33E1-4F75-ABC2-95B1D18488F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191297"/>
              </p:ext>
            </p:extLst>
          </p:nvPr>
        </p:nvGraphicFramePr>
        <p:xfrm>
          <a:off x="1108521" y="2286000"/>
          <a:ext cx="4044877" cy="4077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2089"/>
                <a:gridCol w="1474981"/>
                <a:gridCol w="1327807"/>
              </a:tblGrid>
              <a:tr h="51638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Allele: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/>
                </a:tc>
              </a:tr>
              <a:tr h="51638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Green (</a:t>
                      </a:r>
                      <a:r>
                        <a:rPr lang="en-US" sz="2000" b="1" dirty="0" smtClean="0">
                          <a:solidFill>
                            <a:srgbClr val="00964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/>
                </a:tc>
              </a:tr>
              <a:tr h="51638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Blue (4)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/>
                </a:tc>
              </a:tr>
              <a:tr h="51638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Red (6)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06" marB="45706" anchor="ctr"/>
                </a:tc>
              </a:tr>
              <a:tr h="51638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Total: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06" marB="45706" anchor="ctr"/>
                </a:tc>
              </a:tr>
              <a:tr h="100581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Frequency: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= 48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÷ 64</a:t>
                      </a:r>
                    </a:p>
                    <a:p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 3/4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0.75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16 ÷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64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1/4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0.25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09809"/>
              </p:ext>
            </p:extLst>
          </p:nvPr>
        </p:nvGraphicFramePr>
        <p:xfrm>
          <a:off x="5153397" y="2438400"/>
          <a:ext cx="3958851" cy="4032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5673"/>
                <a:gridCol w="1443611"/>
                <a:gridCol w="1299567"/>
              </a:tblGrid>
              <a:tr h="5052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Allele: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 anchor="ctr"/>
                </a:tc>
              </a:tr>
              <a:tr h="5052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Green (</a:t>
                      </a:r>
                      <a:r>
                        <a:rPr lang="en-US" sz="2000" b="1" dirty="0" smtClean="0">
                          <a:solidFill>
                            <a:srgbClr val="00964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 anchor="ctr"/>
                </a:tc>
              </a:tr>
              <a:tr h="5052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Blue (4)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 anchor="ctr"/>
                </a:tc>
              </a:tr>
              <a:tr h="5052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Red (6)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694" marB="45694" anchor="ctr"/>
                </a:tc>
              </a:tr>
              <a:tr h="5052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Total: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694" marB="45694" anchor="ctr"/>
                </a:tc>
              </a:tr>
              <a:tr h="100578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Frequency: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= 5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÷ 72</a:t>
                      </a:r>
                    </a:p>
                    <a:p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 56/72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0.78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16 ÷ 72</a:t>
                      </a:r>
                    </a:p>
                    <a:p>
                      <a:r>
                        <a:rPr lang="en-US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16/72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0.22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/>
                </a:tc>
              </a:tr>
            </a:tbl>
          </a:graphicData>
        </a:graphic>
      </p:graphicFrame>
      <p:sp>
        <p:nvSpPr>
          <p:cNvPr id="34858" name="Text Box 9"/>
          <p:cNvSpPr txBox="1">
            <a:spLocks noChangeArrowheads="1"/>
          </p:cNvSpPr>
          <p:nvPr/>
        </p:nvSpPr>
        <p:spPr bwMode="auto">
          <a:xfrm>
            <a:off x="1108520" y="1144588"/>
            <a:ext cx="8000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Before 4 frogs joined                     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After </a:t>
            </a:r>
            <a:r>
              <a:rPr lang="en-US" altLang="en-US" sz="2400" b="1" dirty="0">
                <a:latin typeface="Times New Roman" panose="02020603050405020304" pitchFamily="18" charset="0"/>
              </a:rPr>
              <a:t>4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green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frogs            joined larger </a:t>
            </a:r>
            <a:r>
              <a:rPr lang="en-US" altLang="en-US" sz="2400" b="1" dirty="0">
                <a:latin typeface="Times New Roman" panose="02020603050405020304" pitchFamily="18" charset="0"/>
              </a:rPr>
              <a:t>population                      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larger </a:t>
            </a:r>
            <a:r>
              <a:rPr lang="en-US" altLang="en-US" sz="2400" b="1" dirty="0">
                <a:latin typeface="Times New Roman" panose="02020603050405020304" pitchFamily="18" charset="0"/>
              </a:rPr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4122177662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76300"/>
          </a:xfrm>
        </p:spPr>
        <p:txBody>
          <a:bodyPr/>
          <a:lstStyle/>
          <a:p>
            <a:pPr algn="ctr"/>
            <a:r>
              <a:rPr lang="en-US" altLang="en-US" dirty="0" smtClean="0"/>
              <a:t>Impact Small Population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DA05A6-D59D-4C9B-9CCA-1275C67C2C3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001826"/>
              </p:ext>
            </p:extLst>
          </p:nvPr>
        </p:nvGraphicFramePr>
        <p:xfrm>
          <a:off x="990599" y="1833264"/>
          <a:ext cx="4064002" cy="34903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1"/>
                <a:gridCol w="1354667"/>
                <a:gridCol w="1490134"/>
              </a:tblGrid>
              <a:tr h="38255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Allele: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/>
                </a:tc>
              </a:tr>
              <a:tr h="66932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Green (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/>
                </a:tc>
              </a:tr>
              <a:tr h="39849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Blue (2)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/>
                </a:tc>
              </a:tr>
              <a:tr h="39849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Red (3)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31" marB="45731" anchor="ctr"/>
                </a:tc>
              </a:tr>
              <a:tr h="39849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Total: 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31" marB="45731" anchor="ctr"/>
                </a:tc>
              </a:tr>
              <a:tr h="124301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Frequency: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= 24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÷ 32</a:t>
                      </a:r>
                    </a:p>
                    <a:p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 ¾ = 0.75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 ÷ 32</a:t>
                      </a:r>
                    </a:p>
                    <a:p>
                      <a:r>
                        <a:rPr lang="en-US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¼ = 0.25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61908"/>
              </p:ext>
            </p:extLst>
          </p:nvPr>
        </p:nvGraphicFramePr>
        <p:xfrm>
          <a:off x="5054601" y="1833264"/>
          <a:ext cx="4241799" cy="3317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1943"/>
                <a:gridCol w="1615923"/>
                <a:gridCol w="1413933"/>
              </a:tblGrid>
              <a:tr h="40211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Allele: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 anchor="ctr"/>
                </a:tc>
              </a:tr>
              <a:tr h="70374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Green (</a:t>
                      </a:r>
                      <a:r>
                        <a:rPr lang="en-US" sz="1800" b="1" dirty="0" smtClean="0">
                          <a:solidFill>
                            <a:srgbClr val="00964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 anchor="ctr"/>
                </a:tc>
              </a:tr>
              <a:tr h="40211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Blue (2)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 anchor="ctr"/>
                </a:tc>
              </a:tr>
              <a:tr h="40211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Red (3)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696" marB="45696" anchor="ctr"/>
                </a:tc>
              </a:tr>
              <a:tr h="40211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Total: 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696" marB="45696" anchor="ctr"/>
                </a:tc>
              </a:tr>
              <a:tr h="10053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Frequency: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= 32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÷ 40</a:t>
                      </a:r>
                    </a:p>
                    <a:p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8/10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0.80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 ÷ 40</a:t>
                      </a:r>
                    </a:p>
                    <a:p>
                      <a:r>
                        <a:rPr lang="en-US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2/10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0.20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/>
                </a:tc>
              </a:tr>
            </a:tbl>
          </a:graphicData>
        </a:graphic>
      </p:graphicFrame>
      <p:sp>
        <p:nvSpPr>
          <p:cNvPr id="36907" name="Text Box 9"/>
          <p:cNvSpPr txBox="1">
            <a:spLocks noChangeArrowheads="1"/>
          </p:cNvSpPr>
          <p:nvPr/>
        </p:nvSpPr>
        <p:spPr bwMode="auto">
          <a:xfrm>
            <a:off x="1219200" y="1143000"/>
            <a:ext cx="756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Before 4 frogs joined         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After </a:t>
            </a:r>
            <a:r>
              <a:rPr lang="en-US" altLang="en-US" sz="2400" b="1" dirty="0">
                <a:latin typeface="Times New Roman" panose="02020603050405020304" pitchFamily="18" charset="0"/>
              </a:rPr>
              <a:t>4 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green</a:t>
            </a:r>
            <a:r>
              <a:rPr lang="en-US" altLang="en-US" sz="2400" b="1" dirty="0">
                <a:latin typeface="Times New Roman" panose="02020603050405020304" pitchFamily="18" charset="0"/>
              </a:rPr>
              <a:t> frogs joined</a:t>
            </a:r>
            <a:endParaRPr lang="en-US" altLang="en-US" sz="2400" b="1" dirty="0">
              <a:solidFill>
                <a:srgbClr val="44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08" name="TextBox 1"/>
          <p:cNvSpPr txBox="1">
            <a:spLocks noChangeArrowheads="1"/>
          </p:cNvSpPr>
          <p:nvPr/>
        </p:nvSpPr>
        <p:spPr bwMode="auto">
          <a:xfrm>
            <a:off x="914400" y="5150832"/>
            <a:ext cx="80264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In both cases the allele frequency for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but it has a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bigger impact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smaller population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76380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46529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Hardy-Weinberg Theorem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19200"/>
            <a:ext cx="5791200" cy="5638800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Serves as a model for the genetic structure of 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nonevolving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 (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 – frequency of alleles is not changing)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conditions: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Very large population size;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No migration;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No net mutations;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Random mating;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No natural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Departure from these results in </a:t>
            </a:r>
          </a:p>
          <a:p>
            <a:pPr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evolution.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Rarely found in nature – some pops evolve so slowly they appear to be in equilibrium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64472516"/>
              </p:ext>
            </p:extLst>
          </p:nvPr>
        </p:nvGraphicFramePr>
        <p:xfrm>
          <a:off x="5599814" y="2590800"/>
          <a:ext cx="3544186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814" y="2590800"/>
                        <a:ext cx="3544186" cy="304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Hardy-Weinberg </a:t>
            </a:r>
            <a:r>
              <a:rPr lang="en-US" altLang="en-US" dirty="0" smtClean="0"/>
              <a:t>Equation </a:t>
            </a:r>
            <a:endParaRPr lang="en-US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7772400" cy="4724400"/>
          </a:xfrm>
        </p:spPr>
        <p:txBody>
          <a:bodyPr/>
          <a:lstStyle/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p=frequency of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allele (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q=frequency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recessive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allele (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r>
              <a:rPr lang="en-US" alt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p+q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=1.0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(100% of alleles)   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(p=1-q &amp; q=1-p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²=frequency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AA genotype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2pq=frequency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Aa plus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genotype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q²=frequency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aa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genotype</a:t>
            </a:r>
          </a:p>
          <a:p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+ 2pq +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(100% of population)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estimate % of pop carrying a certain allele.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76300"/>
          </a:xfrm>
        </p:spPr>
        <p:txBody>
          <a:bodyPr/>
          <a:lstStyle/>
          <a:p>
            <a:pPr algn="ctr"/>
            <a:r>
              <a:rPr lang="en-US" altLang="en-US" dirty="0" smtClean="0"/>
              <a:t>Applying the H-W Model</a:t>
            </a:r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1066800" y="762000"/>
            <a:ext cx="7924801" cy="620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Here we go with our frogs again! Let’s suppose that in a population of 100 frogs, </a:t>
            </a:r>
            <a:r>
              <a:rPr lang="en-US" altLang="en-US" sz="2400" b="1" dirty="0">
                <a:solidFill>
                  <a:srgbClr val="009644"/>
                </a:solidFill>
                <a:latin typeface="Times New Roman" panose="02020603050405020304" pitchFamily="18" charset="0"/>
              </a:rPr>
              <a:t>36</a:t>
            </a:r>
            <a:r>
              <a:rPr lang="en-US" altLang="en-US" sz="2400" dirty="0">
                <a:latin typeface="Times New Roman" panose="02020603050405020304" pitchFamily="18" charset="0"/>
              </a:rPr>
              <a:t> were green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48 were blue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16 were red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there was total random mating.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it can be assumed that 60% of all the gametes (eggs and sperm) should carry the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allele and 40% of the gametes should carry the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allele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en-US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4690"/>
              </p:ext>
            </p:extLst>
          </p:nvPr>
        </p:nvGraphicFramePr>
        <p:xfrm>
          <a:off x="1828799" y="2286000"/>
          <a:ext cx="6858001" cy="35877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5935"/>
                <a:gridCol w="2500798"/>
                <a:gridCol w="2251268"/>
              </a:tblGrid>
              <a:tr h="51642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Allele: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</a:tr>
              <a:tr h="51642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Green (</a:t>
                      </a:r>
                      <a:r>
                        <a:rPr lang="en-US" sz="1800" b="1" dirty="0" smtClean="0">
                          <a:solidFill>
                            <a:srgbClr val="00964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</a:tr>
              <a:tr h="51642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Blue (48)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</a:tr>
              <a:tr h="51642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Red (16)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T="45710" marB="45710" anchor="ctr"/>
                </a:tc>
              </a:tr>
              <a:tr h="51642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Total: 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T="45710" marB="45710" anchor="ctr"/>
                </a:tc>
              </a:tr>
              <a:tr h="100561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Frequency: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p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= 120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÷ 200</a:t>
                      </a:r>
                    </a:p>
                    <a:p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p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 3/5 = 0.60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80 ÷ 200</a:t>
                      </a:r>
                    </a:p>
                    <a:p>
                      <a:r>
                        <a:rPr lang="en-US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2/5 = 0.40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155438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76300"/>
          </a:xfrm>
        </p:spPr>
        <p:txBody>
          <a:bodyPr/>
          <a:lstStyle/>
          <a:p>
            <a:pPr algn="ctr"/>
            <a:r>
              <a:rPr lang="en-US" altLang="en-US" dirty="0" smtClean="0"/>
              <a:t>Applying the H-W Model</a:t>
            </a: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2CEB1-F0B8-4492-AB3E-749CD2EBAEA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78852" name="Text Box 8"/>
          <p:cNvSpPr txBox="1">
            <a:spLocks noChangeArrowheads="1"/>
          </p:cNvSpPr>
          <p:nvPr/>
        </p:nvSpPr>
        <p:spPr bwMode="auto">
          <a:xfrm>
            <a:off x="1158875" y="2482784"/>
            <a:ext cx="79851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A population Punnett square is shown above.  It indicates that the next generation should have the following offspring distribution: 36% green 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48%  blue(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16% red 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When the second generation gets ready to reproduce, the results will be the same as before.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854506"/>
              </p:ext>
            </p:extLst>
          </p:nvPr>
        </p:nvGraphicFramePr>
        <p:xfrm>
          <a:off x="2895600" y="883230"/>
          <a:ext cx="2971800" cy="1646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66800"/>
                <a:gridCol w="990600"/>
              </a:tblGrid>
              <a:tr h="36583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0.60</a:t>
                      </a:r>
                      <a:endParaRPr lang="en-US" sz="18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 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G 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0.60</a:t>
                      </a:r>
                      <a:endParaRPr lang="en-US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/>
                    </a:p>
                  </a:txBody>
                  <a:tcPr marT="45729" marB="457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0.36</a:t>
                      </a:r>
                      <a:endParaRPr lang="en-US" sz="1800" i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  <a:p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  <a:endParaRPr lang="en-US" sz="1800" i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 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/>
                    </a:p>
                  </a:txBody>
                  <a:tcPr marT="45729" marB="457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  <a:endParaRPr lang="en-US" sz="1800" i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0.16</a:t>
                      </a:r>
                      <a:endParaRPr lang="en-US" sz="180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79581"/>
              </p:ext>
            </p:extLst>
          </p:nvPr>
        </p:nvGraphicFramePr>
        <p:xfrm>
          <a:off x="1828800" y="4257694"/>
          <a:ext cx="5875338" cy="27416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4182"/>
                <a:gridCol w="2142466"/>
                <a:gridCol w="1928690"/>
              </a:tblGrid>
              <a:tr h="39463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Allele: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06" marB="45706" anchor="ctr"/>
                </a:tc>
              </a:tr>
              <a:tr h="39463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Green (</a:t>
                      </a:r>
                      <a:r>
                        <a:rPr lang="en-US" sz="1800" b="1" dirty="0" smtClean="0">
                          <a:solidFill>
                            <a:srgbClr val="00964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06" marB="45706" anchor="ctr"/>
                </a:tc>
              </a:tr>
              <a:tr h="39463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Blue (48)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06" marB="45706" anchor="ctr"/>
                </a:tc>
              </a:tr>
              <a:tr h="39463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Red (16)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1453" marR="91453" marT="45706" marB="45706" anchor="ctr"/>
                </a:tc>
              </a:tr>
              <a:tr h="39463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Total: 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1453" marR="91453" marT="45706" marB="45706" anchor="ctr"/>
                </a:tc>
              </a:tr>
              <a:tr h="76845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Frequency: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06" marB="45706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p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= 120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÷ 200</a:t>
                      </a:r>
                    </a:p>
                    <a:p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p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 3/5 = 0.60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06" marB="45706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80 ÷ 200</a:t>
                      </a:r>
                    </a:p>
                    <a:p>
                      <a:r>
                        <a:rPr lang="en-US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2/5 = 0.40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706" marB="457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678294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76300"/>
          </a:xfrm>
        </p:spPr>
        <p:txBody>
          <a:bodyPr/>
          <a:lstStyle/>
          <a:p>
            <a:pPr algn="ctr"/>
            <a:r>
              <a:rPr lang="en-US" altLang="en-US" dirty="0" smtClean="0"/>
              <a:t>Applying the H-W Model</a:t>
            </a:r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67E087-D3F8-4F3C-B899-DF7F090C37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80900" name="Text Box 7"/>
          <p:cNvSpPr txBox="1">
            <a:spLocks noChangeArrowheads="1"/>
          </p:cNvSpPr>
          <p:nvPr/>
        </p:nvSpPr>
        <p:spPr bwMode="auto">
          <a:xfrm>
            <a:off x="1143000" y="685800"/>
            <a:ext cx="7848600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So, the allele frequency remains at 0.40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0.60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no evolution is taking place.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suppose that there is an environmental change that makes </a:t>
            </a:r>
            <a:r>
              <a:rPr lang="en-US" alt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frogs more obvious to predators.  How is the population affected and now the population consists of  36 green, 48 blue, and 6 red frogs?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allele frequencies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changing and there is an advantage to being green or blue but NOT red.  Evolution is indeed occurring.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661051"/>
              </p:ext>
            </p:extLst>
          </p:nvPr>
        </p:nvGraphicFramePr>
        <p:xfrm>
          <a:off x="1219200" y="3003767"/>
          <a:ext cx="7848600" cy="3016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0125"/>
                <a:gridCol w="2862024"/>
                <a:gridCol w="2576451"/>
              </a:tblGrid>
              <a:tr h="42867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Allele: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</a:tr>
              <a:tr h="42867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Green 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</a:tr>
              <a:tr h="42867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Blue (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</a:tr>
              <a:tr h="46656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Red (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10" marB="45710" anchor="ctr"/>
                </a:tc>
              </a:tr>
              <a:tr h="42867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Total: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0" marB="45710" anchor="ctr"/>
                </a:tc>
              </a:tr>
              <a:tr h="8347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Frequency: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p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= 120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÷ 180</a:t>
                      </a:r>
                    </a:p>
                    <a:p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p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 2/3 = 0.66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q</a:t>
                      </a:r>
                      <a:r>
                        <a:rPr lang="en-US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60 ÷ 180</a:t>
                      </a:r>
                    </a:p>
                    <a:p>
                      <a:r>
                        <a:rPr lang="en-US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q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1/3 = 0.33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131822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76300"/>
          </a:xfrm>
        </p:spPr>
        <p:txBody>
          <a:bodyPr/>
          <a:lstStyle/>
          <a:p>
            <a:pPr algn="ctr"/>
            <a:r>
              <a:rPr lang="en-US" altLang="en-US" dirty="0" smtClean="0"/>
              <a:t>Deriving the H-W Model</a:t>
            </a:r>
          </a:p>
        </p:txBody>
      </p:sp>
      <p:sp>
        <p:nvSpPr>
          <p:cNvPr id="829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D49A20-FDAF-4102-8C29-40D5F03EBCC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82949" name="Text Box 8"/>
          <p:cNvSpPr txBox="1">
            <a:spLocks noChangeArrowheads="1"/>
          </p:cNvSpPr>
          <p:nvPr/>
        </p:nvSpPr>
        <p:spPr bwMode="auto">
          <a:xfrm>
            <a:off x="1143000" y="2743200"/>
            <a:ext cx="7924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Examine this Punnett square again.  If </a:t>
            </a:r>
            <a:r>
              <a:rPr lang="en-US" altLang="en-US" sz="2200" i="1" dirty="0">
                <a:latin typeface="Times New Roman" panose="02020603050405020304" pitchFamily="18" charset="0"/>
              </a:rPr>
              <a:t>p</a:t>
            </a:r>
            <a:r>
              <a:rPr lang="en-US" altLang="en-US" sz="2200" dirty="0">
                <a:latin typeface="Times New Roman" panose="02020603050405020304" pitchFamily="18" charset="0"/>
              </a:rPr>
              <a:t> represents the allele frequency of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(dominant) and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represents the allele frequency of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(recessive) then two equations for a population in Hardy-Weinberg equilibrium can be derived where the following genotypes are represented by: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</a:t>
            </a:r>
            <a:r>
              <a:rPr lang="en-US" alt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Mathematically then 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0.60 + 0.40 = 1 (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H-W equation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 Punnett square effectively crossed 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which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  (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H-W equation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746853"/>
              </p:ext>
            </p:extLst>
          </p:nvPr>
        </p:nvGraphicFramePr>
        <p:xfrm>
          <a:off x="3086100" y="894678"/>
          <a:ext cx="2971800" cy="164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66800"/>
                <a:gridCol w="990600"/>
              </a:tblGrid>
              <a:tr h="36583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0.60</a:t>
                      </a:r>
                      <a:endParaRPr lang="en-US" sz="18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 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G 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0.60</a:t>
                      </a:r>
                      <a:endParaRPr lang="en-US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/>
                    </a:p>
                  </a:txBody>
                  <a:tcPr marT="45729" marB="457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0.36</a:t>
                      </a:r>
                      <a:endParaRPr lang="en-US" sz="1800" i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  <a:p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  <a:endParaRPr lang="en-US" sz="1800" i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 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/>
                    </a:p>
                  </a:txBody>
                  <a:tcPr marT="45729" marB="457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  <a:endParaRPr lang="en-US" sz="1800" i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0.16</a:t>
                      </a:r>
                      <a:endParaRPr lang="en-US" sz="180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287336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 smtClean="0"/>
              <a:t>Microevolution</a:t>
            </a:r>
            <a:endParaRPr lang="en-US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71600"/>
            <a:ext cx="3886200" cy="5257800"/>
          </a:xfrm>
        </p:spPr>
        <p:txBody>
          <a:bodyPr/>
          <a:lstStyle/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change in the gene pool of a population over a succession of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generations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altLang="en-US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drift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changes in the gene pool of a small population due to chance  (usually reduces genetic variability)</a:t>
            </a:r>
          </a:p>
        </p:txBody>
      </p:sp>
      <p:pic>
        <p:nvPicPr>
          <p:cNvPr id="10247" name="Picture 7" descr="23-04-GeneticDrift-L.gif                                       0000002A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019300"/>
            <a:ext cx="4572000" cy="396240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32229"/>
            <a:ext cx="7772400" cy="1143000"/>
          </a:xfrm>
        </p:spPr>
        <p:txBody>
          <a:bodyPr/>
          <a:lstStyle/>
          <a:p>
            <a:pPr algn="ctr"/>
            <a:r>
              <a:rPr lang="en-US" altLang="en-US" dirty="0" smtClean="0"/>
              <a:t>Microevolution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75229"/>
            <a:ext cx="4343400" cy="5277971"/>
          </a:xfrm>
        </p:spPr>
        <p:txBody>
          <a:bodyPr/>
          <a:lstStyle/>
          <a:p>
            <a:pPr lvl="1"/>
            <a:r>
              <a:rPr lang="en-US" alt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Bottleneck Effect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type of genetic drift resulting from a reduction in population (natural disaster) such that the surviving population is no longer genetically representative of the original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lvl="2"/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actions may cause bottlenecks in other species (endangered)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Picture 7" descr="23-05-BottleneckEffect-L.gif                                   0000002A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2161614"/>
            <a:ext cx="3810000" cy="350520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Population genetics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143000"/>
            <a:ext cx="5181600" cy="5410200"/>
          </a:xfrm>
        </p:spPr>
        <p:txBody>
          <a:bodyPr/>
          <a:lstStyle/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Population: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localized group of individuals belonging to the same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</a:p>
          <a:p>
            <a:pPr lvl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pops. of the same species may interact yet more likely to mate w/ members of own pop.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populations whose individuals have the potential to interbreed and produce fertile offspring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pool: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aggregate of genes in a population at any one time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genetics: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genetic changes in populations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synthesis/neo-Darwinism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“Individuals are selected, but populations evolve.”</a:t>
            </a:r>
          </a:p>
        </p:txBody>
      </p:sp>
      <p:graphicFrame>
        <p:nvGraphicFramePr>
          <p:cNvPr id="6150" name="Object 6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172200" y="1981200"/>
          <a:ext cx="273685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981200"/>
                        <a:ext cx="273685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 smtClean="0"/>
              <a:t>Microevolution</a:t>
            </a:r>
            <a:endParaRPr lang="en-US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3885" y="1524000"/>
            <a:ext cx="3581400" cy="4838700"/>
          </a:xfrm>
        </p:spPr>
        <p:txBody>
          <a:bodyPr/>
          <a:lstStyle/>
          <a:p>
            <a:pPr lvl="1"/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Founder Effect: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 cause of genetic drift attributable to colonization by a limited number of individuals from a parent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lvl="2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bottleneck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3219633894"/>
              </p:ext>
            </p:extLst>
          </p:nvPr>
        </p:nvGraphicFramePr>
        <p:xfrm>
          <a:off x="4935139" y="2514600"/>
          <a:ext cx="4103077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139" y="2514600"/>
                        <a:ext cx="4103077" cy="3200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845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 smtClean="0"/>
              <a:t>Microevolution</a:t>
            </a:r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371600"/>
            <a:ext cx="3810000" cy="5128708"/>
          </a:xfrm>
        </p:spPr>
        <p:txBody>
          <a:bodyPr/>
          <a:lstStyle/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en-US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 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genetic exchange due to the migration of fertile individuals or gametes between populations (reduces differences between populations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variation w/in a pop.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8" descr="23-06-HumanEvolution.jpg                                       0000002A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7213" y="1981200"/>
            <a:ext cx="3051175" cy="411480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 smtClean="0"/>
              <a:t>Microevolution</a:t>
            </a:r>
            <a:endParaRPr lang="en-US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143000"/>
            <a:ext cx="6248400" cy="5486400"/>
          </a:xfrm>
        </p:spPr>
        <p:txBody>
          <a:bodyPr/>
          <a:lstStyle/>
          <a:p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altLang="en-US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Mutations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a change in an organism’s DNA (gametes; many generations); original </a:t>
            </a:r>
          </a:p>
          <a:p>
            <a:pPr>
              <a:buNone/>
            </a:pP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source of genetic variation (raw material for natural selection)</a:t>
            </a:r>
          </a:p>
          <a:p>
            <a:pPr lvl="1"/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occur in gametes to </a:t>
            </a:r>
          </a:p>
          <a:p>
            <a:pPr lvl="1">
              <a:buNone/>
            </a:pP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be passed on – somatic </a:t>
            </a:r>
          </a:p>
          <a:p>
            <a:pPr lvl="1">
              <a:buNone/>
            </a:pP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cells make no difference</a:t>
            </a:r>
          </a:p>
          <a:p>
            <a:pPr lvl="1"/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are harmful, so they </a:t>
            </a:r>
          </a:p>
          <a:p>
            <a:pPr lvl="1">
              <a:buNone/>
            </a:pP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do not spread</a:t>
            </a:r>
          </a:p>
          <a:p>
            <a:pPr lvl="1"/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Point, frameshift</a:t>
            </a:r>
          </a:p>
          <a:p>
            <a:pPr lvl="1"/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 </a:t>
            </a:r>
            <a:r>
              <a:rPr lang="en-US" alt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recomb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different genetic backgrounds are brought together leading to fresh combos</a:t>
            </a:r>
          </a:p>
          <a:p>
            <a:pPr lvl="1"/>
            <a:endParaRPr lang="en-US" altLang="en-US" sz="2000" dirty="0"/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3780020899"/>
              </p:ext>
            </p:extLst>
          </p:nvPr>
        </p:nvGraphicFramePr>
        <p:xfrm>
          <a:off x="5562600" y="2994025"/>
          <a:ext cx="3616362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994025"/>
                        <a:ext cx="3616362" cy="1784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09551"/>
            <a:ext cx="7772400" cy="1143000"/>
          </a:xfrm>
        </p:spPr>
        <p:txBody>
          <a:bodyPr/>
          <a:lstStyle/>
          <a:p>
            <a:pPr algn="ctr"/>
            <a:r>
              <a:rPr lang="en-US" altLang="en-US" dirty="0" smtClean="0"/>
              <a:t>Microevolution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118676"/>
            <a:ext cx="5181600" cy="51244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altLang="en-US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Nonrandom mating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inbreeding and </a:t>
            </a:r>
            <a:r>
              <a:rPr lang="en-US" alt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asortive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mating (both shift frequencies of different genotypes)</a:t>
            </a:r>
          </a:p>
          <a:p>
            <a:pPr lvl="1">
              <a:spcBef>
                <a:spcPts val="0"/>
              </a:spcBef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 to cause evolutionary change</a:t>
            </a:r>
            <a:endParaRPr lang="en-US" alt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altLang="en-US" sz="2300" dirty="0" smtClean="0">
                <a:latin typeface="Times New Roman" panose="02020603050405020304" pitchFamily="18" charset="0"/>
              </a:rPr>
              <a:t>Let’s revisit our adorable frogs and suppose that 4 frogs migrate to a pond some distance from the main pond. 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300" dirty="0" smtClean="0">
                <a:latin typeface="Times New Roman" panose="02020603050405020304" pitchFamily="18" charset="0"/>
              </a:rPr>
              <a:t>It is likely that these 4 frogs will mate with one another, leaving the rest of the population in the main pond behind to also mate with one another. 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300" dirty="0" smtClean="0">
                <a:latin typeface="Times New Roman" panose="02020603050405020304" pitchFamily="18" charset="0"/>
              </a:rPr>
              <a:t>Nonrandom mating implies a </a:t>
            </a:r>
            <a:r>
              <a:rPr lang="en-US" altLang="en-US" sz="2300" i="1" dirty="0" smtClean="0">
                <a:latin typeface="Times New Roman" panose="02020603050405020304" pitchFamily="18" charset="0"/>
              </a:rPr>
              <a:t>choice</a:t>
            </a:r>
            <a:r>
              <a:rPr lang="en-US" altLang="en-US" sz="2300" dirty="0" smtClean="0">
                <a:latin typeface="Times New Roman" panose="02020603050405020304" pitchFamily="18" charset="0"/>
              </a:rPr>
              <a:t> of mates which is more prevalent in animals. </a:t>
            </a:r>
          </a:p>
          <a:p>
            <a:pPr marL="457200" lvl="1" indent="0">
              <a:buNone/>
            </a:pPr>
            <a:endParaRPr lang="en-US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553200" y="16002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  <a:latin typeface="Times"/>
            </a:endParaRPr>
          </a:p>
        </p:txBody>
      </p:sp>
      <p:pic>
        <p:nvPicPr>
          <p:cNvPr id="2" name="Picture 10" descr="http://ts3.mm.bing.net/th?id=H.4703638617655826&amp;pid=1.7&amp;w=178&amp;h=140&amp;c=7&amp;r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090250"/>
            <a:ext cx="2761161" cy="2171701"/>
          </a:xfrm>
          <a:prstGeom prst="rect">
            <a:avLst/>
          </a:prstGeom>
          <a:noFill/>
        </p:spPr>
      </p:pic>
      <p:pic>
        <p:nvPicPr>
          <p:cNvPr id="15372" name="Picture 12" descr="http://ts4.mm.bing.net/th?id=H.5012841846081395&amp;pid=1.7&amp;w=121&amp;h=155&amp;c=7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5979" y="1143000"/>
            <a:ext cx="1981200" cy="25379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 smtClean="0"/>
              <a:t>Microevolution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981200"/>
            <a:ext cx="7696200" cy="4114800"/>
          </a:xfrm>
        </p:spPr>
        <p:txBody>
          <a:bodyPr/>
          <a:lstStyle/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en-US" altLang="en-US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differential success in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reproduction; only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of microevolution that adapts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pop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its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  <a:p>
            <a:pPr lvl="1"/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Acts on phenotype not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genotype</a:t>
            </a:r>
          </a:p>
          <a:p>
            <a:pPr lvl="1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onsistently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increases the frequencies of alleles that provide reproductive advantage and thus leads to adaptive evolution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Natural selection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066800"/>
            <a:ext cx="7467600" cy="5638800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Fitness:  contribution an individual makes to the gene pool of the next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Sterile – fitness = 0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Natural Selection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 the frequency distribution of heritable traits in three ways depending on which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phenotype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favored: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Directional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Diversifying</a:t>
            </a:r>
          </a:p>
          <a:p>
            <a:pPr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(Disruptive)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Stabilizing</a:t>
            </a:r>
          </a:p>
        </p:txBody>
      </p:sp>
      <p:pic>
        <p:nvPicPr>
          <p:cNvPr id="6" name="Picture 2" descr="23-12-ModesOfSelection-L.gif                                   00070FE9Macintosh HD                   BA5786A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1" r="10477" b="56184"/>
          <a:stretch>
            <a:fillRect/>
          </a:stretch>
        </p:blipFill>
        <p:spPr bwMode="auto">
          <a:xfrm>
            <a:off x="4468812" y="4330700"/>
            <a:ext cx="467518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altLang="en-US" dirty="0" smtClean="0"/>
              <a:t>Directional Selection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8077200" cy="243840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Directional selection occurs when conditions favor individuals exhibiting one extreme of a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phenotypic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range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Commonly occurs when the population’s environment changes or when members of a population migrate to a new (and different) habitat. 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41" name="Picture 2" descr="23-12-ModesOfSelection-L.gif                                   00070FE9Macintosh HD                   BA5786A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5" r="71231" b="8926"/>
          <a:stretch>
            <a:fillRect/>
          </a:stretch>
        </p:blipFill>
        <p:spPr bwMode="auto">
          <a:xfrm>
            <a:off x="5562600" y="3533775"/>
            <a:ext cx="28098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37433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67600" y="35814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81742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757237" y="248921"/>
            <a:ext cx="8229600" cy="1143000"/>
          </a:xfrm>
        </p:spPr>
        <p:txBody>
          <a:bodyPr/>
          <a:lstStyle/>
          <a:p>
            <a:pPr algn="ctr"/>
            <a:r>
              <a:rPr lang="en-US" altLang="en-US" dirty="0" smtClean="0"/>
              <a:t>Disruptive or Diversifying Selection</a:t>
            </a:r>
          </a:p>
        </p:txBody>
      </p:sp>
      <p:sp>
        <p:nvSpPr>
          <p:cNvPr id="95235" name="Content Placeholder 1"/>
          <p:cNvSpPr>
            <a:spLocks noGrp="1"/>
          </p:cNvSpPr>
          <p:nvPr>
            <p:ph sz="half" idx="1"/>
          </p:nvPr>
        </p:nvSpPr>
        <p:spPr>
          <a:xfrm>
            <a:off x="1066800" y="1391921"/>
            <a:ext cx="8001000" cy="2168841"/>
          </a:xfrm>
        </p:spPr>
        <p:txBody>
          <a:bodyPr/>
          <a:lstStyle/>
          <a:p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Disruptive selection occurs when conditions favor individuals at both extremes of a phenotypic range over individuals with intermediate phenotypes.  </a:t>
            </a:r>
          </a:p>
          <a:p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“intermediates” in the population have lower relative fitness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Polymorphism: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coexistence of 2 or more distinct forms of individuals (morphs) within the same population</a:t>
            </a:r>
          </a:p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FDF542-096A-45FE-AD97-744EBFE6EEC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952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3763122"/>
            <a:ext cx="37433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2" descr="23-12-ModesOfSelection-L.gif                                   00070FE9Macintosh HD                   BA5786A2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4" t="52258" r="34975" b="3423"/>
          <a:stretch>
            <a:fillRect/>
          </a:stretch>
        </p:blipFill>
        <p:spPr bwMode="auto">
          <a:xfrm>
            <a:off x="5635625" y="3657600"/>
            <a:ext cx="30511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65470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algn="ctr"/>
            <a:r>
              <a:rPr lang="en-US" altLang="en-US" dirty="0" smtClean="0"/>
              <a:t>Stabilizing Selection</a:t>
            </a:r>
          </a:p>
        </p:txBody>
      </p:sp>
      <p:sp>
        <p:nvSpPr>
          <p:cNvPr id="99331" name="Content Placeholder 1"/>
          <p:cNvSpPr>
            <a:spLocks noGrp="1"/>
          </p:cNvSpPr>
          <p:nvPr>
            <p:ph sz="half" idx="1"/>
          </p:nvPr>
        </p:nvSpPr>
        <p:spPr>
          <a:xfrm>
            <a:off x="1143000" y="1143000"/>
            <a:ext cx="7924800" cy="23622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Stabilizing selection removes extreme variants from the population and preserves intermediate types.  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reduces variation and tends to maintain the status quo for a particular phenotypic character.</a:t>
            </a:r>
          </a:p>
        </p:txBody>
      </p:sp>
      <p:sp>
        <p:nvSpPr>
          <p:cNvPr id="993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53E92A-2882-47DF-B3E5-D902D92EA44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993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48100"/>
            <a:ext cx="37433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2" descr="23-12-ModesOfSelection-L.gif                                   00070FE9Macintosh HD                   BA5786A2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3" t="52258" b="3423"/>
          <a:stretch>
            <a:fillRect/>
          </a:stretch>
        </p:blipFill>
        <p:spPr bwMode="auto">
          <a:xfrm>
            <a:off x="5486400" y="4033838"/>
            <a:ext cx="2814637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237288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Variation preservation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066800"/>
            <a:ext cx="4267200" cy="5638800"/>
          </a:xfrm>
        </p:spPr>
        <p:txBody>
          <a:bodyPr/>
          <a:lstStyle/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natural selection’s reduction of variation</a:t>
            </a:r>
          </a:p>
          <a:p>
            <a:r>
              <a:rPr lang="en-US" alt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Diploidy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		               2nd set of chromosomes hides variation in the heterozygote</a:t>
            </a:r>
          </a:p>
          <a:p>
            <a:r>
              <a:rPr lang="en-US" alt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polymorphism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eterozygote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hybrid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vigor; i.e., malaria/sickle-cell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anemia                                   </a:t>
            </a:r>
          </a:p>
          <a:p>
            <a:pPr lvl="1"/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requency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– survival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reproduction of any 1 morph declines if it becomes too common; i.e.,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parasite/host</a:t>
            </a:r>
          </a:p>
          <a:p>
            <a:pPr lvl="2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Birds learn to look for most common moths 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9" name="Picture 7" descr="23-10-MappingMalaria-L.gif                                     0000002A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151856"/>
            <a:ext cx="3810000" cy="3468688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altLang="en-US" dirty="0" smtClean="0"/>
              <a:t>Evolution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3571875" y="990600"/>
            <a:ext cx="5495925" cy="5284788"/>
          </a:xfrm>
        </p:spPr>
        <p:txBody>
          <a:bodyPr/>
          <a:lstStyle/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is defined as a change in the inherited characteristics of biological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 successive generations. </a:t>
            </a:r>
          </a:p>
          <a:p>
            <a:pPr eaLnBrk="1" hangingPunct="1"/>
            <a:r>
              <a:rPr lang="en-US" altLang="en-US" sz="3000" dirty="0" smtClean="0">
                <a:latin typeface="Times New Roman" panose="02020603050405020304" pitchFamily="18" charset="0"/>
              </a:rPr>
              <a:t> Microevolution involves the change in allele frequencies that occur over time </a:t>
            </a:r>
            <a:r>
              <a:rPr lang="en-US" altLang="en-US" sz="3000" i="1" dirty="0" smtClean="0">
                <a:latin typeface="Times New Roman" panose="02020603050405020304" pitchFamily="18" charset="0"/>
              </a:rPr>
              <a:t>within a population.</a:t>
            </a:r>
            <a:r>
              <a:rPr lang="en-US" altLang="en-US" sz="3000" dirty="0" smtClean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3000" dirty="0" smtClean="0">
                <a:latin typeface="Times New Roman" panose="02020603050405020304" pitchFamily="18" charset="0"/>
              </a:rPr>
              <a:t>This change is due to four different processes: mutation, selection (natural and artificial), gene flow, and genetic drift.</a:t>
            </a:r>
            <a:endParaRPr lang="en-US" altLang="en-US" sz="3000" dirty="0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90C965-50A4-469C-8503-51ED2C26AC7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6494"/>
            <a:ext cx="31718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903033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algn="ctr"/>
            <a:r>
              <a:rPr lang="en-US" altLang="en-US" dirty="0"/>
              <a:t>Sexual selection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4267200" cy="5257800"/>
          </a:xfrm>
        </p:spPr>
        <p:txBody>
          <a:bodyPr/>
          <a:lstStyle/>
          <a:p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selection for mating success</a:t>
            </a:r>
          </a:p>
          <a:p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dimorphism:  secondary sex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distinction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selection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selection towards secondary sex characteristics that leads to sexual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dimorphism</a:t>
            </a:r>
          </a:p>
          <a:p>
            <a:pPr lvl="1"/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Intrasexual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selection – direct competition</a:t>
            </a:r>
          </a:p>
          <a:p>
            <a:pPr lvl="1"/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Intersexual selection – mate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endParaRPr lang="en-US" alt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7" name="Picture 7" descr="23-16x2-MalePeacock.jpg                                        0000002A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4038600"/>
            <a:ext cx="3810000" cy="2538413"/>
          </a:xfrm>
        </p:spPr>
      </p:pic>
      <p:pic>
        <p:nvPicPr>
          <p:cNvPr id="20488" name="Picture 8" descr="23-16x1-SexualDimorphism.jpg                                   0000002ABIOLOGY6eCIPLchapters18-28     B847A324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3810000" cy="24844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altLang="en-US" dirty="0" smtClean="0"/>
              <a:t>Determining Allele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75" y="1219200"/>
            <a:ext cx="5407025" cy="51816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3000" dirty="0" smtClean="0">
                <a:latin typeface="Times New Roman" pitchFamily="18" charset="0"/>
                <a:cs typeface="Times New Roman" panose="02020603050405020304" pitchFamily="18" charset="0"/>
              </a:rPr>
              <a:t>Examine the frog population presented here.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dirty="0" smtClean="0">
                <a:latin typeface="Times New Roman" pitchFamily="18" charset="0"/>
                <a:cs typeface="Times New Roman" panose="02020603050405020304" pitchFamily="18" charset="0"/>
              </a:rPr>
              <a:t>Their color </a:t>
            </a:r>
            <a:r>
              <a:rPr lang="en-US" sz="3000" dirty="0">
                <a:latin typeface="Times New Roman" pitchFamily="18" charset="0"/>
                <a:cs typeface="Times New Roman" panose="02020603050405020304" pitchFamily="18" charset="0"/>
              </a:rPr>
              <a:t>is determined by a single gene, which has two alleles and phenotypically exhibits incomplete dominance. </a:t>
            </a:r>
            <a:endParaRPr lang="en-US" sz="3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3000" i="1" dirty="0" smtClean="0"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3000" i="1" baseline="30000" dirty="0" smtClean="0">
                <a:latin typeface="Times New Roman" pitchFamily="18" charset="0"/>
                <a:cs typeface="Times New Roman" panose="02020603050405020304" pitchFamily="18" charset="0"/>
              </a:rPr>
              <a:t>G</a:t>
            </a:r>
            <a:r>
              <a:rPr lang="en-US" sz="3000" i="1" dirty="0" smtClean="0"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3000" i="1" baseline="30000" dirty="0" smtClean="0">
                <a:latin typeface="Times New Roman" pitchFamily="18" charset="0"/>
                <a:cs typeface="Times New Roman" panose="02020603050405020304" pitchFamily="18" charset="0"/>
              </a:rPr>
              <a:t>G</a:t>
            </a:r>
            <a:r>
              <a:rPr lang="en-US" sz="30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anose="02020603050405020304" pitchFamily="18" charset="0"/>
              </a:rPr>
              <a:t>is green, </a:t>
            </a:r>
            <a:r>
              <a:rPr lang="en-US" sz="3000" i="1" dirty="0"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3000" i="1" baseline="30000" dirty="0">
                <a:latin typeface="Times New Roman" pitchFamily="18" charset="0"/>
                <a:cs typeface="Times New Roman" panose="02020603050405020304" pitchFamily="18" charset="0"/>
              </a:rPr>
              <a:t>G </a:t>
            </a:r>
            <a:r>
              <a:rPr lang="en-US" sz="3000" i="1" dirty="0" smtClean="0"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3000" i="1" baseline="30000" dirty="0" smtClean="0">
                <a:latin typeface="Times New Roman" pitchFamily="18" charset="0"/>
                <a:cs typeface="Times New Roman" panose="02020603050405020304" pitchFamily="18" charset="0"/>
              </a:rPr>
              <a:t>R </a:t>
            </a:r>
            <a:r>
              <a:rPr lang="en-US" sz="30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anose="02020603050405020304" pitchFamily="18" charset="0"/>
              </a:rPr>
              <a:t>is blue, and </a:t>
            </a:r>
            <a:r>
              <a:rPr lang="en-US" sz="3000" i="1" dirty="0" smtClean="0"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3000" i="1" baseline="30000" dirty="0" smtClean="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sz="3000" i="1" dirty="0" smtClean="0">
                <a:latin typeface="Times New Roman" pitchFamily="18" charset="0"/>
                <a:cs typeface="Times New Roman" panose="02020603050405020304" pitchFamily="18" charset="0"/>
              </a:rPr>
              <a:t> C</a:t>
            </a:r>
            <a:r>
              <a:rPr lang="en-US" sz="3000" i="1" baseline="30000" dirty="0" smtClean="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sz="3000" i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anose="02020603050405020304" pitchFamily="18" charset="0"/>
              </a:rPr>
              <a:t>is </a:t>
            </a:r>
            <a:r>
              <a:rPr lang="en-US" sz="3000" dirty="0" smtClean="0">
                <a:latin typeface="Times New Roman" pitchFamily="18" charset="0"/>
                <a:cs typeface="Times New Roman" panose="02020603050405020304" pitchFamily="18" charset="0"/>
              </a:rPr>
              <a:t>red 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dirty="0" smtClean="0">
                <a:latin typeface="Times New Roman" pitchFamily="18" charset="0"/>
                <a:cs typeface="Times New Roman" panose="02020603050405020304" pitchFamily="18" charset="0"/>
              </a:rPr>
              <a:t>Calculate </a:t>
            </a:r>
            <a:r>
              <a:rPr lang="en-US" sz="3000" dirty="0">
                <a:latin typeface="Times New Roman" pitchFamily="18" charset="0"/>
                <a:cs typeface="Times New Roman" panose="02020603050405020304" pitchFamily="18" charset="0"/>
              </a:rPr>
              <a:t>the allele frequency of the gene pool in the diagram</a:t>
            </a:r>
            <a:r>
              <a:rPr lang="en-US" sz="3000" dirty="0" smtClean="0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3BF952-CEE3-40D2-8168-34EACA09B59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6" y="1333500"/>
            <a:ext cx="31718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337264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29000" y="990600"/>
            <a:ext cx="5638799" cy="5943600"/>
          </a:xfrm>
        </p:spPr>
        <p:txBody>
          <a:bodyPr/>
          <a:lstStyle/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These frogs </a:t>
            </a:r>
            <a:r>
              <a:rPr lang="en-US" dirty="0">
                <a:latin typeface="Times New Roman" pitchFamily="18" charset="0"/>
              </a:rPr>
              <a:t>are </a:t>
            </a:r>
            <a:r>
              <a:rPr lang="en-US" dirty="0" smtClean="0">
                <a:latin typeface="Times New Roman" pitchFamily="18" charset="0"/>
              </a:rPr>
              <a:t>diploid, thus have </a:t>
            </a:r>
            <a:r>
              <a:rPr lang="en-US" dirty="0">
                <a:latin typeface="Times New Roman" pitchFamily="18" charset="0"/>
              </a:rPr>
              <a:t>two copies of their </a:t>
            </a:r>
            <a:r>
              <a:rPr lang="en-US" dirty="0" smtClean="0">
                <a:latin typeface="Times New Roman" pitchFamily="18" charset="0"/>
              </a:rPr>
              <a:t>genes for color.  </a:t>
            </a:r>
          </a:p>
          <a:p>
            <a:pPr marL="0" indent="0">
              <a:spcBef>
                <a:spcPct val="50000"/>
              </a:spcBef>
              <a:buFont typeface="Arial" charset="0"/>
              <a:buNone/>
              <a:defRPr/>
            </a:pPr>
            <a:endParaRPr lang="en-US" dirty="0"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Font typeface="Arial" charset="0"/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endParaRPr lang="en-US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endParaRPr lang="en-US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If allelic </a:t>
            </a:r>
            <a:r>
              <a:rPr lang="en-US" dirty="0">
                <a:latin typeface="Times New Roman" pitchFamily="18" charset="0"/>
              </a:rPr>
              <a:t>frequencies change, then evolution is occurring.  </a:t>
            </a:r>
            <a:endParaRPr lang="en-US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Let’s suppose 4 green frogs enter the population (</a:t>
            </a:r>
            <a:r>
              <a:rPr lang="en-US" dirty="0">
                <a:latin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</a:rPr>
              <a:t>mmigration). How do the frequencies change?</a:t>
            </a:r>
            <a:endParaRPr lang="en-US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4A4AC8-4046-4AB3-AEDB-1949AA43C8E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482314"/>
            <a:ext cx="31718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altLang="en-US" dirty="0" smtClean="0"/>
              <a:t>Determining Allele Frequency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14800" y="1905000"/>
          <a:ext cx="4572000" cy="2544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</a:tblGrid>
              <a:tr h="3809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Allele: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</a:tr>
              <a:tr h="3809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Green (11)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</a:tr>
              <a:tr h="3809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Blue (2)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</a:tr>
              <a:tr h="3809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Red (3)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13" marB="45713" anchor="ctr"/>
                </a:tc>
              </a:tr>
              <a:tr h="3809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Total: 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13" marB="45713" anchor="ctr"/>
                </a:tc>
              </a:tr>
              <a:tr h="64006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Frequency: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= 24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÷ 32</a:t>
                      </a:r>
                    </a:p>
                    <a:p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 ¾ = 0.75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 ÷ 32</a:t>
                      </a:r>
                    </a:p>
                    <a:p>
                      <a:r>
                        <a:rPr lang="en-US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¼ = 0.25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922096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22642" y="445691"/>
            <a:ext cx="8229600" cy="876300"/>
          </a:xfrm>
        </p:spPr>
        <p:txBody>
          <a:bodyPr/>
          <a:lstStyle/>
          <a:p>
            <a:pPr algn="ctr"/>
            <a:r>
              <a:rPr lang="en-US" altLang="en-US" dirty="0" smtClean="0"/>
              <a:t>Immigration: </a:t>
            </a:r>
            <a:br>
              <a:rPr lang="en-US" altLang="en-US" dirty="0" smtClean="0"/>
            </a:br>
            <a:r>
              <a:rPr lang="en-US" altLang="en-US" sz="3600" dirty="0" smtClean="0"/>
              <a:t>Determining Allele Frequency</a:t>
            </a:r>
            <a:endParaRPr lang="en-US" altLang="en-US" dirty="0" smtClean="0"/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950DE9-EB7F-4FBB-890B-A6D04DB6A9B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522642" y="1774484"/>
            <a:ext cx="845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 that currently: </a:t>
            </a:r>
            <a:r>
              <a:rPr lang="en-US" altLang="en-US" sz="3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0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0.75</a:t>
            </a:r>
            <a:r>
              <a:rPr lang="en-US" altLang="en-US" sz="3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en-US" sz="3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30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3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endParaRPr lang="en-US" altLang="en-US" sz="3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892035"/>
              </p:ext>
            </p:extLst>
          </p:nvPr>
        </p:nvGraphicFramePr>
        <p:xfrm>
          <a:off x="1161826" y="2628789"/>
          <a:ext cx="7848600" cy="3590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6200"/>
                <a:gridCol w="2616200"/>
                <a:gridCol w="2616200"/>
              </a:tblGrid>
              <a:tr h="5291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Allele: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8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8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/>
                </a:tc>
              </a:tr>
              <a:tr h="5291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Green (</a:t>
                      </a:r>
                      <a:r>
                        <a:rPr lang="en-US" sz="2800" b="1" dirty="0" smtClean="0">
                          <a:solidFill>
                            <a:srgbClr val="00964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/>
                </a:tc>
              </a:tr>
              <a:tr h="5291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Blue (2)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/>
                </a:tc>
              </a:tr>
              <a:tr h="5291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Red (3)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9" marB="45729" anchor="ctr"/>
                </a:tc>
              </a:tr>
              <a:tr h="529172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Total: 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9" marB="45729" anchor="ctr"/>
                </a:tc>
              </a:tr>
              <a:tr h="9450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Frequency: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= 32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÷ 40</a:t>
                      </a:r>
                    </a:p>
                    <a:p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 8/10 = 0.80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 ÷ 40</a:t>
                      </a:r>
                    </a:p>
                    <a:p>
                      <a:r>
                        <a:rPr lang="en-U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2/10 = 0.20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740065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228628"/>
            <a:ext cx="8229600" cy="876300"/>
          </a:xfrm>
        </p:spPr>
        <p:txBody>
          <a:bodyPr/>
          <a:lstStyle/>
          <a:p>
            <a:pPr algn="ctr"/>
            <a:r>
              <a:rPr lang="en-US" altLang="en-US" dirty="0" smtClean="0"/>
              <a:t>Determining Allele Frequency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53DC5-56A9-4035-9159-2E1F90D4CB0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019774" y="2150239"/>
            <a:ext cx="4648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000" dirty="0" smtClean="0">
                <a:latin typeface="Times New Roman" panose="02020603050405020304" pitchFamily="18" charset="0"/>
              </a:rPr>
              <a:t>How </a:t>
            </a:r>
            <a:r>
              <a:rPr lang="en-US" altLang="en-US" sz="3000" dirty="0">
                <a:latin typeface="Times New Roman" panose="02020603050405020304" pitchFamily="18" charset="0"/>
              </a:rPr>
              <a:t>do the allelic frequencies change if 4 green frogs leave the population instead of enter the population? (emigration</a:t>
            </a:r>
            <a:r>
              <a:rPr lang="en-US" altLang="en-US" sz="3000" dirty="0" smtClean="0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1536"/>
            <a:ext cx="31718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93111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378677"/>
            <a:ext cx="8229600" cy="876300"/>
          </a:xfrm>
        </p:spPr>
        <p:txBody>
          <a:bodyPr/>
          <a:lstStyle/>
          <a:p>
            <a:pPr algn="ctr"/>
            <a:r>
              <a:rPr lang="en-US" altLang="en-US" dirty="0" smtClean="0"/>
              <a:t>Emigration:</a:t>
            </a:r>
            <a:br>
              <a:rPr lang="en-US" altLang="en-US" dirty="0" smtClean="0"/>
            </a:br>
            <a:r>
              <a:rPr lang="en-US" altLang="en-US" sz="3600" dirty="0" smtClean="0"/>
              <a:t>Determining Allele Frequency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A4BDD5-FB07-40E5-9B27-3ADE5A501F4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533400" y="1726465"/>
            <a:ext cx="845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 that </a:t>
            </a:r>
            <a:r>
              <a:rPr lang="en-US" altLang="en-US" sz="3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originally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0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0.75</a:t>
            </a:r>
            <a:r>
              <a:rPr lang="en-US" altLang="en-US" sz="3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en-US" sz="3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30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3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endParaRPr lang="en-US" altLang="en-US" sz="3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73187"/>
              </p:ext>
            </p:extLst>
          </p:nvPr>
        </p:nvGraphicFramePr>
        <p:xfrm>
          <a:off x="1219200" y="2590800"/>
          <a:ext cx="7772400" cy="3590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800"/>
                <a:gridCol w="2590800"/>
                <a:gridCol w="2590800"/>
              </a:tblGrid>
              <a:tr h="5291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Allele: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8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800" i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/>
                </a:tc>
              </a:tr>
              <a:tr h="5291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Green (</a:t>
                      </a:r>
                      <a:r>
                        <a:rPr lang="en-US" sz="2800" b="1" dirty="0" smtClean="0">
                          <a:solidFill>
                            <a:srgbClr val="00964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/>
                </a:tc>
              </a:tr>
              <a:tr h="5291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Blue (2)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/>
                </a:tc>
              </a:tr>
              <a:tr h="5291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Red (3)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9" marB="45729" anchor="ctr"/>
                </a:tc>
              </a:tr>
              <a:tr h="529172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Total: 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9" marB="45729" anchor="ctr"/>
                </a:tc>
              </a:tr>
              <a:tr h="9450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Frequency: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= 16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÷ 24</a:t>
                      </a:r>
                    </a:p>
                    <a:p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 2/3 = 0.67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 ÷ 24</a:t>
                      </a:r>
                    </a:p>
                    <a:p>
                      <a:r>
                        <a:rPr lang="en-U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1/3 = 0.33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081181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46100" y="53620"/>
            <a:ext cx="8594725" cy="876300"/>
          </a:xfrm>
        </p:spPr>
        <p:txBody>
          <a:bodyPr/>
          <a:lstStyle/>
          <a:p>
            <a:pPr algn="ctr"/>
            <a:r>
              <a:rPr lang="en-US" altLang="en-US" dirty="0" smtClean="0"/>
              <a:t>Impact On Small vs. Large Population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FBE074-FF8B-48EE-9BD2-4B4FD3D2CB6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143000"/>
            <a:ext cx="4283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143000"/>
            <a:ext cx="41941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306388" y="4491038"/>
            <a:ext cx="8458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	Before 4 frogs joined                                         After 4 frogs joined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Compare the effect on the small population to 4 frogs joining a </a:t>
            </a:r>
            <a:br>
              <a:rPr lang="en-US" altLang="en-US" sz="2000" dirty="0">
                <a:latin typeface="Times New Roman" panose="02020603050405020304" pitchFamily="18" charset="0"/>
              </a:rPr>
            </a:br>
            <a:r>
              <a:rPr lang="en-US" altLang="en-US" sz="2000" dirty="0">
                <a:latin typeface="Times New Roman" panose="02020603050405020304" pitchFamily="18" charset="0"/>
              </a:rPr>
              <a:t>much larger population.</a:t>
            </a:r>
            <a:r>
              <a:rPr lang="en-US" altLang="en-US" sz="2000" b="1" dirty="0">
                <a:solidFill>
                  <a:srgbClr val="44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24544042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sh">
  <a:themeElements>
    <a:clrScheme name="Blush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Blush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MacHD:APPS:Microsoft Office 98:Templates:Presentation Designs:Blush</Template>
  <TotalTime>793</TotalTime>
  <Words>1884</Words>
  <Application>Microsoft Office PowerPoint</Application>
  <PresentationFormat>On-screen Show (4:3)</PresentationFormat>
  <Paragraphs>407</Paragraphs>
  <Slides>30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MS PGothic</vt:lpstr>
      <vt:lpstr>Arial</vt:lpstr>
      <vt:lpstr>Calibri</vt:lpstr>
      <vt:lpstr>Impact</vt:lpstr>
      <vt:lpstr>Symbol</vt:lpstr>
      <vt:lpstr>Times</vt:lpstr>
      <vt:lpstr>Times New Roman</vt:lpstr>
      <vt:lpstr>Blush</vt:lpstr>
      <vt:lpstr>PowerPoint Presentation</vt:lpstr>
      <vt:lpstr>Population genetics</vt:lpstr>
      <vt:lpstr>Evolution</vt:lpstr>
      <vt:lpstr>Determining Allele Frequency</vt:lpstr>
      <vt:lpstr>Determining Allele Frequency</vt:lpstr>
      <vt:lpstr>Immigration:  Determining Allele Frequency</vt:lpstr>
      <vt:lpstr>Determining Allele Frequency</vt:lpstr>
      <vt:lpstr>Emigration: Determining Allele Frequency</vt:lpstr>
      <vt:lpstr>Impact On Small vs. Large Population</vt:lpstr>
      <vt:lpstr>Impact Large Population</vt:lpstr>
      <vt:lpstr>Impact Small Population</vt:lpstr>
      <vt:lpstr>Hardy-Weinberg Theorem</vt:lpstr>
      <vt:lpstr>Hardy-Weinberg Equation </vt:lpstr>
      <vt:lpstr>Applying the H-W Model</vt:lpstr>
      <vt:lpstr>Applying the H-W Model</vt:lpstr>
      <vt:lpstr>Applying the H-W Model</vt:lpstr>
      <vt:lpstr>Deriving the H-W Model</vt:lpstr>
      <vt:lpstr>Microevolution</vt:lpstr>
      <vt:lpstr>Microevolution</vt:lpstr>
      <vt:lpstr>Microevolution</vt:lpstr>
      <vt:lpstr>Microevolution</vt:lpstr>
      <vt:lpstr>Microevolution</vt:lpstr>
      <vt:lpstr>Microevolution</vt:lpstr>
      <vt:lpstr>Microevolution</vt:lpstr>
      <vt:lpstr>Natural selection</vt:lpstr>
      <vt:lpstr>Directional Selection </vt:lpstr>
      <vt:lpstr>Disruptive or Diversifying Selection</vt:lpstr>
      <vt:lpstr>Stabilizing Selection</vt:lpstr>
      <vt:lpstr>Variation preservation</vt:lpstr>
      <vt:lpstr>Sexual selection</vt:lpstr>
    </vt:vector>
  </TitlesOfParts>
  <Company>GBS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#10  Date ________</dc:title>
  <dc:creator>Chris Hilvert</dc:creator>
  <cp:lastModifiedBy>Samantha Hogan</cp:lastModifiedBy>
  <cp:revision>58</cp:revision>
  <cp:lastPrinted>2015-01-26T16:04:28Z</cp:lastPrinted>
  <dcterms:created xsi:type="dcterms:W3CDTF">2000-11-07T19:28:38Z</dcterms:created>
  <dcterms:modified xsi:type="dcterms:W3CDTF">2018-07-13T16:09:36Z</dcterms:modified>
</cp:coreProperties>
</file>