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2" r:id="rId1"/>
  </p:sldMasterIdLst>
  <p:notesMasterIdLst>
    <p:notesMasterId r:id="rId15"/>
  </p:notesMasterIdLst>
  <p:sldIdLst>
    <p:sldId id="256" r:id="rId2"/>
    <p:sldId id="264" r:id="rId3"/>
    <p:sldId id="265" r:id="rId4"/>
    <p:sldId id="266" r:id="rId5"/>
    <p:sldId id="258" r:id="rId6"/>
    <p:sldId id="263" r:id="rId7"/>
    <p:sldId id="257" r:id="rId8"/>
    <p:sldId id="259" r:id="rId9"/>
    <p:sldId id="267" r:id="rId10"/>
    <p:sldId id="260" r:id="rId11"/>
    <p:sldId id="272" r:id="rId12"/>
    <p:sldId id="261" r:id="rId13"/>
    <p:sldId id="262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82361" autoAdjust="0"/>
  </p:normalViewPr>
  <p:slideViewPr>
    <p:cSldViewPr>
      <p:cViewPr varScale="1">
        <p:scale>
          <a:sx n="81" d="100"/>
          <a:sy n="81" d="100"/>
        </p:scale>
        <p:origin x="67" y="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54616-6DAC-49B7-BBBF-5FB543ABC974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53BA2-19DC-4B01-9BAB-AAC6A0C6B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32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48BA33D-543C-404F-BA5D-512BBAD725A5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5663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DCDBBD-DFB2-4C41-9EB8-E7312A0BA0CF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207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C3F96E-E71F-442C-9BBF-C9B1CD8BE5E1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1326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9E3FB6F-BFEA-4597-97CA-BB4EC5AF7957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mtClean="0"/>
              <a:t>Another example- </a:t>
            </a:r>
            <a:r>
              <a:rPr lang="en-US" altLang="en-US" smtClean="0">
                <a:solidFill>
                  <a:srgbClr val="440000"/>
                </a:solidFill>
              </a:rPr>
              <a:t>The dragonflies </a:t>
            </a:r>
            <a:r>
              <a:rPr lang="en-US" altLang="en-US" i="1" smtClean="0">
                <a:solidFill>
                  <a:srgbClr val="440000"/>
                </a:solidFill>
              </a:rPr>
              <a:t>Progomphus obscurus </a:t>
            </a:r>
            <a:r>
              <a:rPr lang="en-US" altLang="en-US" smtClean="0">
                <a:solidFill>
                  <a:srgbClr val="440000"/>
                </a:solidFill>
              </a:rPr>
              <a:t>and </a:t>
            </a:r>
            <a:r>
              <a:rPr lang="en-US" altLang="en-US" i="1" smtClean="0">
                <a:solidFill>
                  <a:srgbClr val="440000"/>
                </a:solidFill>
              </a:rPr>
              <a:t>Progumphus alachuensis</a:t>
            </a:r>
            <a:r>
              <a:rPr lang="en-US" altLang="en-US" smtClean="0">
                <a:solidFill>
                  <a:srgbClr val="440000"/>
                </a:solidFill>
              </a:rPr>
              <a:t> are closely related.  In places where their range overlaps, </a:t>
            </a:r>
            <a:r>
              <a:rPr lang="en-US" altLang="en-US" i="1" smtClean="0">
                <a:solidFill>
                  <a:srgbClr val="440000"/>
                </a:solidFill>
              </a:rPr>
              <a:t>P. obscurus</a:t>
            </a:r>
            <a:r>
              <a:rPr lang="en-US" altLang="en-US" smtClean="0">
                <a:solidFill>
                  <a:srgbClr val="440000"/>
                </a:solidFill>
              </a:rPr>
              <a:t> reproduces in streams whereas </a:t>
            </a:r>
            <a:r>
              <a:rPr lang="en-US" altLang="en-US" i="1" smtClean="0">
                <a:solidFill>
                  <a:srgbClr val="440000"/>
                </a:solidFill>
              </a:rPr>
              <a:t>P. alachuensis</a:t>
            </a:r>
            <a:r>
              <a:rPr lang="en-US" altLang="en-US" smtClean="0">
                <a:solidFill>
                  <a:srgbClr val="440000"/>
                </a:solidFill>
              </a:rPr>
              <a:t> reproduces in lakes.</a:t>
            </a:r>
          </a:p>
          <a:p>
            <a:pPr eaLnBrk="1" hangingPunct="1">
              <a:spcBef>
                <a:spcPct val="50000"/>
              </a:spcBef>
            </a:pPr>
            <a:endParaRPr lang="en-US" altLang="en-US" smtClean="0">
              <a:solidFill>
                <a:srgbClr val="44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mtClean="0">
                <a:solidFill>
                  <a:srgbClr val="440000"/>
                </a:solidFill>
              </a:rPr>
              <a:t>Another example: Two species of buckthorn  shrubs, </a:t>
            </a:r>
            <a:r>
              <a:rPr lang="en-US" altLang="en-US" i="1" smtClean="0">
                <a:solidFill>
                  <a:srgbClr val="440000"/>
                </a:solidFill>
              </a:rPr>
              <a:t>Ceanothus thysifbrus </a:t>
            </a:r>
            <a:r>
              <a:rPr lang="en-US" altLang="en-US" smtClean="0">
                <a:solidFill>
                  <a:srgbClr val="440000"/>
                </a:solidFill>
              </a:rPr>
              <a:t>and </a:t>
            </a:r>
            <a:r>
              <a:rPr lang="en-US" altLang="en-US" i="1" smtClean="0">
                <a:solidFill>
                  <a:srgbClr val="440000"/>
                </a:solidFill>
              </a:rPr>
              <a:t>Canothus denatus</a:t>
            </a:r>
            <a:r>
              <a:rPr lang="en-US" altLang="en-US" smtClean="0">
                <a:solidFill>
                  <a:srgbClr val="440000"/>
                </a:solidFill>
              </a:rPr>
              <a:t> have ranges that overlap in California but </a:t>
            </a:r>
            <a:r>
              <a:rPr lang="en-US" altLang="en-US" i="1" smtClean="0">
                <a:solidFill>
                  <a:srgbClr val="440000"/>
                </a:solidFill>
              </a:rPr>
              <a:t>C. thysifbrus </a:t>
            </a:r>
            <a:r>
              <a:rPr lang="en-US" altLang="en-US" smtClean="0">
                <a:solidFill>
                  <a:srgbClr val="440000"/>
                </a:solidFill>
              </a:rPr>
              <a:t>is found in moist hills with good soil and </a:t>
            </a:r>
            <a:r>
              <a:rPr lang="en-US" altLang="en-US" i="1" smtClean="0">
                <a:solidFill>
                  <a:srgbClr val="440000"/>
                </a:solidFill>
              </a:rPr>
              <a:t>C. denatus</a:t>
            </a:r>
            <a:r>
              <a:rPr lang="en-US" altLang="en-US" smtClean="0">
                <a:solidFill>
                  <a:srgbClr val="440000"/>
                </a:solidFill>
              </a:rPr>
              <a:t> is found in drier, poor, and shallow soil.</a:t>
            </a:r>
          </a:p>
          <a:p>
            <a:pPr eaLnBrk="1" hangingPunct="1">
              <a:spcBef>
                <a:spcPct val="50000"/>
              </a:spcBef>
            </a:pPr>
            <a:endParaRPr lang="en-US" altLang="en-US" smtClean="0">
              <a:solidFill>
                <a:srgbClr val="44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mtClean="0"/>
              <a:t>Graphic http://www.google.com/imgres?q=Bufo+woodhousei&amp;hl=en&amp;noj=1&amp;tbm=isch&amp;tbnid=hlC-q-67L9H4kM:&amp;imgrefurl=http://216.158.40.136/NorthCarolinaAmphibs%26Reps.htm&amp;docid=9w-oHYps-6ov1M&amp;imgurl=http://216.158.40.136/NorthC9.jpg&amp;w=618&amp;h=413&amp;ei=HQZrUJy4Js_NqQGghICwCA&amp;zoom=1&amp;iact=hc&amp;vpx=844&amp;vpy=198&amp;dur=2175&amp;hovh=183&amp;hovw=275&amp;tx=150&amp;ty=95&amp;sig=115159201469248240313&amp;page=1&amp;tbnh=154&amp;tbnw=223&amp;start=0&amp;ndsp=15&amp;ved=1t:429,r:3,s:0,i:96&amp;biw=1350&amp;bih=719</a:t>
            </a:r>
          </a:p>
        </p:txBody>
      </p:sp>
    </p:spTree>
    <p:extLst>
      <p:ext uri="{BB962C8B-B14F-4D97-AF65-F5344CB8AC3E}">
        <p14:creationId xmlns:p14="http://schemas.microsoft.com/office/powerpoint/2010/main" val="2647593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5A3985F-DC89-497E-92FD-70A3DC5DB270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Graphic http://www.google.com/imgres?q=goat+and+sheep&amp;num=10&amp;hl=en&amp;biw=1350&amp;bih=719&amp;tbm=isch&amp;tbnid=p2YUYLOBeWF45M:&amp;imgrefurl=http://thoughtsfrompastorsteve.blogspot.com/2011/11/last-weeks-sermon-message-was-titled.html&amp;docid=GV-E4o83fxpskM&amp;imgurl=http://2.bp.blogspot.com/-T0PszgYxwGk/Tswkan1PWGI/AAAAAAAAAm8/lX2G9eeQBns/s1600/sheep_goats.jpg&amp;w=266&amp;h=194&amp;ei=hGRrUNGTG8Go2wWSqYDACA&amp;zoom=1&amp;iact=hc&amp;vpx=410&amp;vpy=354&amp;dur=15&amp;hovh=155&amp;hovw=212&amp;tx=126&amp;ty=79&amp;sig=115159201469248240313&amp;page=1&amp;tbnh=155&amp;tbnw=212&amp;start=0&amp;ndsp=15&amp;ved=1t:429,r:6,s:0,i:92Another example-</a:t>
            </a:r>
            <a:r>
              <a:rPr lang="en-US" altLang="en-US" smtClean="0">
                <a:solidFill>
                  <a:srgbClr val="440000"/>
                </a:solidFill>
              </a:rPr>
              <a:t>The eggs of fish can be fertilized by other fish species sperm due to external fertilization. </a:t>
            </a:r>
          </a:p>
          <a:p>
            <a:pPr eaLnBrk="1" hangingPunct="1"/>
            <a:endParaRPr lang="en-US" altLang="en-US" smtClean="0">
              <a:solidFill>
                <a:srgbClr val="440000"/>
              </a:solidFill>
            </a:endParaRPr>
          </a:p>
          <a:p>
            <a:pPr eaLnBrk="1" hangingPunct="1"/>
            <a:r>
              <a:rPr lang="en-US" altLang="en-US" smtClean="0">
                <a:solidFill>
                  <a:srgbClr val="440000"/>
                </a:solidFill>
              </a:rPr>
              <a:t> This results in malformed embryos.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12007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9D707B-5BBF-4885-8116-BA82B8B0884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7971532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33B8B-E8D9-4C6D-A9CC-2BC4782DAA4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327483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19D87-15BA-4CEB-830B-34371DDD3CD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878272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12D801E-AA75-4CE4-A58B-75F67BB9E9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269856"/>
      </p:ext>
    </p:extLst>
  </p:cSld>
  <p:clrMapOvr>
    <a:masterClrMapping/>
  </p:clrMapOvr>
  <p:transition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9DEABEC-D46E-44B3-92A6-8F93EED8C6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282033"/>
      </p:ext>
    </p:extLst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F83A-3BC2-4A8D-8D3C-BC4B4832668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00197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55150CB-22F7-4A85-AD5D-34E4B742960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64857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C3DD-E287-42F6-B5CA-5CA32AA9E3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519729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3286-89F0-46FA-A053-8ADFFF9ED89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6526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7F176-449D-4E9C-B748-02ACCB6EDC3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234816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1CF2-0704-4573-9576-7ADE446AB3D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223882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82005EA3-049D-4AFF-9A1F-4F6EEA92E26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3508025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5A25DC5B-1674-4DD2-B7E5-ED1207EBE0F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9310641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A5F082-183C-4D61-889D-1DA49931586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2225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ransition>
    <p:split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94">
          <p15:clr>
            <a:srgbClr val="F26B43"/>
          </p15:clr>
        </p15:guide>
        <p15:guide id="4" pos="5400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1440">
          <p15:clr>
            <a:srgbClr val="F26B43"/>
          </p15:clr>
        </p15:guide>
        <p15:guide id="7" orient="horz" pos="3720">
          <p15:clr>
            <a:srgbClr val="F26B43"/>
          </p15:clr>
        </p15:guide>
        <p15:guide id="8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905000"/>
            <a:ext cx="3810000" cy="2857500"/>
          </a:xfrm>
        </p:spPr>
      </p:pic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457450"/>
            <a:ext cx="3810000" cy="17526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4400" b="1" i="1" dirty="0" smtClean="0"/>
              <a:t>The </a:t>
            </a:r>
            <a:r>
              <a:rPr lang="en-US" altLang="en-US" sz="4400" b="1" i="1" dirty="0"/>
              <a:t>Origin of Species</a:t>
            </a:r>
          </a:p>
        </p:txBody>
      </p:sp>
    </p:spTree>
  </p:cSld>
  <p:clrMapOvr>
    <a:masterClrMapping/>
  </p:clrMapOvr>
  <p:transition>
    <p:spli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916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/>
              <a:t>Reproductive </a:t>
            </a:r>
            <a:r>
              <a:rPr lang="en-US" altLang="en-US" dirty="0" smtClean="0"/>
              <a:t>Isolation</a:t>
            </a:r>
            <a:endParaRPr lang="en-US" alt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066800"/>
            <a:ext cx="4800600" cy="5638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Postzygotic barriers: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fertilization occurs, but the hybrid zygote does not develop into a viable, fertile adult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Reduced hybrid viability (frogs, salamanders; zygotes fail to develop or reach sexual maturity)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Reduced hybrid fertility (mule; horse x donkey; cannot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backbreed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Hybrid breakdown (cotton, rice; 2nd generation hybrids are sterile)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21" name="Picture 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91200" y="1219200"/>
            <a:ext cx="3145536" cy="4914900"/>
          </a:xfrm>
          <a:noFill/>
          <a:ln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3452812" cy="241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0607"/>
            <a:ext cx="3300412" cy="2030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2667313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When tobacco hybrids are successful, they often form tumors. These tumors are located in their vegetative parts.  Often no flowering occurs, thus no reproduction occurs.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2" y="4842306"/>
            <a:ext cx="430789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30176" y="4295817"/>
            <a:ext cx="45297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>
                <a:latin typeface="Times New Roman" panose="02020603050405020304" pitchFamily="18" charset="0"/>
              </a:rPr>
              <a:t>A mule is the result of  female horse crossed with a male donkey.  Mules are sterile, thus there is no potential for gene flow. </a:t>
            </a:r>
            <a:br>
              <a:rPr lang="en-US" altLang="en-US" sz="2000" dirty="0">
                <a:latin typeface="Times New Roman" panose="02020603050405020304" pitchFamily="18" charset="0"/>
              </a:rPr>
            </a:br>
            <a:r>
              <a:rPr lang="en-US" altLang="en-US" sz="2000" dirty="0">
                <a:latin typeface="Times New Roman" panose="02020603050405020304" pitchFamily="18" charset="0"/>
              </a:rPr>
              <a:t>In terms of evolution it is a dead end.  The horse is on the left, the donkey is in the center and the mule is on the right.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733800" y="377503"/>
            <a:ext cx="5105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Sheep belong to the genus </a:t>
            </a:r>
            <a:r>
              <a:rPr lang="en-US" altLang="en-US" sz="2000" i="1" dirty="0" err="1">
                <a:latin typeface="Times New Roman" panose="02020603050405020304" pitchFamily="18" charset="0"/>
              </a:rPr>
              <a:t>Ovis</a:t>
            </a:r>
            <a:r>
              <a:rPr lang="en-US" altLang="en-US" sz="2000" dirty="0">
                <a:latin typeface="Times New Roman" panose="02020603050405020304" pitchFamily="18" charset="0"/>
              </a:rPr>
              <a:t> and have 54 chromosomes, while goats belong to the genus </a:t>
            </a:r>
            <a:r>
              <a:rPr lang="en-US" altLang="en-US" sz="2000" i="1" dirty="0">
                <a:latin typeface="Times New Roman" panose="02020603050405020304" pitchFamily="18" charset="0"/>
              </a:rPr>
              <a:t>Capra</a:t>
            </a:r>
            <a:r>
              <a:rPr lang="en-US" altLang="en-US" sz="2000" dirty="0">
                <a:latin typeface="Times New Roman" panose="02020603050405020304" pitchFamily="18" charset="0"/>
              </a:rPr>
              <a:t> and have 60 chromosomes. When goats and sheep mate, they produce embryos that die prior to birth.</a:t>
            </a:r>
          </a:p>
        </p:txBody>
      </p:sp>
    </p:spTree>
    <p:extLst>
      <p:ext uri="{BB962C8B-B14F-4D97-AF65-F5344CB8AC3E}">
        <p14:creationId xmlns:p14="http://schemas.microsoft.com/office/powerpoint/2010/main" val="1510326831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077200" cy="1524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Modes of speciation                </a:t>
            </a:r>
            <a:r>
              <a:rPr lang="en-US" altLang="en-US" sz="4000" i="1" dirty="0"/>
              <a:t>(based on how gene flow is interrupted)</a:t>
            </a:r>
            <a:endParaRPr lang="en-US" alt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6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Allopatric</a:t>
            </a:r>
            <a:r>
              <a:rPr lang="en-US" altLang="en-US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“other country” - populations segregated by a geographical barrier; can result in adaptive radiation (island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species, river changes course)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Sympatric: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“same country” - reproductively isolated subpopulation in the midst of its parent population (change in genome); polyploidy in plants; cichlid fishes</a:t>
            </a:r>
          </a:p>
        </p:txBody>
      </p:sp>
      <p:pic>
        <p:nvPicPr>
          <p:cNvPr id="14344" name="Picture 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03929"/>
            <a:ext cx="3810000" cy="3669341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Punctuated equilibria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62099"/>
            <a:ext cx="4267200" cy="4953000"/>
          </a:xfrm>
        </p:spPr>
        <p:txBody>
          <a:bodyPr>
            <a:normAutofit lnSpcReduction="10000"/>
          </a:bodyPr>
          <a:lstStyle/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Periods of no changed punctuated by sudden change</a:t>
            </a:r>
          </a:p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speciation: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gradual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vs. divergence in rapid bursts; Niles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Eldredge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Stephen Jay Gould (1972); helped explain the non-gradual appearance of species in the fossil record</a:t>
            </a:r>
          </a:p>
          <a:p>
            <a:pPr lvl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changes would not be shown by fossils – internal anatomy, behavior</a:t>
            </a:r>
          </a:p>
          <a:p>
            <a:pPr lvl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period of change is very short when compared to duration of species existence</a:t>
            </a:r>
          </a:p>
          <a:p>
            <a:pPr lvl="1"/>
            <a:endParaRPr lang="en-US" altLang="en-US" sz="1800" dirty="0"/>
          </a:p>
        </p:txBody>
      </p:sp>
      <p:pic>
        <p:nvPicPr>
          <p:cNvPr id="15367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06428"/>
            <a:ext cx="3810000" cy="3064343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876300"/>
          </a:xfrm>
        </p:spPr>
        <p:txBody>
          <a:bodyPr/>
          <a:lstStyle/>
          <a:p>
            <a:pPr algn="ctr"/>
            <a:r>
              <a:rPr lang="en-US" altLang="en-US" dirty="0" smtClean="0">
                <a:solidFill>
                  <a:schemeClr val="tx1"/>
                </a:solidFill>
              </a:rPr>
              <a:t>Taxonomy</a:t>
            </a: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2C86FD-8E8B-4E58-AD91-D271E7B8708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9462" name="Rectangle 1"/>
          <p:cNvSpPr>
            <a:spLocks noChangeArrowheads="1"/>
          </p:cNvSpPr>
          <p:nvPr/>
        </p:nvSpPr>
        <p:spPr bwMode="auto">
          <a:xfrm>
            <a:off x="685800" y="743495"/>
            <a:ext cx="4981575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3000" dirty="0">
                <a:latin typeface="Times New Roman" panose="02020603050405020304" pitchFamily="18" charset="0"/>
              </a:rPr>
              <a:t>O</a:t>
            </a:r>
            <a:r>
              <a:rPr lang="en-US" altLang="en-US" sz="3000" dirty="0" smtClean="0">
                <a:latin typeface="Times New Roman" panose="02020603050405020304" pitchFamily="18" charset="0"/>
              </a:rPr>
              <a:t>riginated with </a:t>
            </a:r>
            <a:r>
              <a:rPr lang="en-US" altLang="en-US" sz="3000" dirty="0">
                <a:latin typeface="Times New Roman" panose="02020603050405020304" pitchFamily="18" charset="0"/>
              </a:rPr>
              <a:t>Linnaeus in the 18</a:t>
            </a:r>
            <a:r>
              <a:rPr lang="en-US" altLang="en-US" sz="3000" baseline="30000" dirty="0">
                <a:latin typeface="Times New Roman" panose="02020603050405020304" pitchFamily="18" charset="0"/>
              </a:rPr>
              <a:t>th</a:t>
            </a:r>
            <a:r>
              <a:rPr lang="en-US" altLang="en-US" sz="3000" dirty="0">
                <a:latin typeface="Times New Roman" panose="02020603050405020304" pitchFamily="18" charset="0"/>
              </a:rPr>
              <a:t> century.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3000" dirty="0">
                <a:latin typeface="Times New Roman" panose="02020603050405020304" pitchFamily="18" charset="0"/>
              </a:rPr>
              <a:t>Based on structural (outward &amp;</a:t>
            </a:r>
            <a:r>
              <a:rPr lang="en-US" altLang="en-US" sz="30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latin typeface="Times New Roman" panose="02020603050405020304" pitchFamily="18" charset="0"/>
              </a:rPr>
              <a:t>inward) similarities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3000" dirty="0">
                <a:latin typeface="Times New Roman" panose="02020603050405020304" pitchFamily="18" charset="0"/>
              </a:rPr>
              <a:t>Hierarchal scheme, the largest most inclusive grouping is the </a:t>
            </a:r>
            <a:r>
              <a:rPr lang="en-US" altLang="en-US" sz="3000" b="1" dirty="0">
                <a:latin typeface="Times New Roman" panose="02020603050405020304" pitchFamily="18" charset="0"/>
              </a:rPr>
              <a:t>kingdom</a:t>
            </a:r>
            <a:r>
              <a:rPr lang="en-US" altLang="en-US" sz="3000" dirty="0">
                <a:latin typeface="Times New Roman" panose="02020603050405020304" pitchFamily="18" charset="0"/>
              </a:rPr>
              <a:t> level 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3000" dirty="0" smtClean="0">
                <a:latin typeface="Times New Roman" panose="02020603050405020304" pitchFamily="18" charset="0"/>
              </a:rPr>
              <a:t>Domains added in 1990</a:t>
            </a:r>
            <a:endParaRPr lang="en-US" altLang="en-US" sz="3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en-US" sz="3000" dirty="0">
                <a:latin typeface="Times New Roman" panose="02020603050405020304" pitchFamily="18" charset="0"/>
              </a:rPr>
              <a:t>The most specific grouping is the </a:t>
            </a:r>
            <a:r>
              <a:rPr lang="en-US" altLang="en-US" sz="3000" b="1" dirty="0">
                <a:latin typeface="Times New Roman" panose="02020603050405020304" pitchFamily="18" charset="0"/>
              </a:rPr>
              <a:t>species</a:t>
            </a:r>
            <a:r>
              <a:rPr lang="en-US" altLang="en-US" sz="3000" dirty="0">
                <a:latin typeface="Times New Roman" panose="02020603050405020304" pitchFamily="18" charset="0"/>
              </a:rPr>
              <a:t> level </a:t>
            </a:r>
          </a:p>
        </p:txBody>
      </p:sp>
      <p:pic>
        <p:nvPicPr>
          <p:cNvPr id="1946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743495"/>
            <a:ext cx="3505200" cy="58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910407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26500" cy="876300"/>
          </a:xfrm>
        </p:spPr>
        <p:txBody>
          <a:bodyPr/>
          <a:lstStyle/>
          <a:p>
            <a:pPr algn="ctr"/>
            <a:r>
              <a:rPr lang="en-US" altLang="en-US" dirty="0" smtClean="0">
                <a:solidFill>
                  <a:schemeClr val="tx1"/>
                </a:solidFill>
              </a:rPr>
              <a:t>Taxonomy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990667-1C50-466B-9737-14B01FA6196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21510" name="Rectangle 1"/>
          <p:cNvSpPr>
            <a:spLocks noChangeArrowheads="1"/>
          </p:cNvSpPr>
          <p:nvPr/>
        </p:nvSpPr>
        <p:spPr bwMode="auto">
          <a:xfrm>
            <a:off x="685800" y="990600"/>
            <a:ext cx="450579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A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species’s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800" dirty="0">
                <a:latin typeface="Times New Roman" panose="02020603050405020304" pitchFamily="18" charset="0"/>
              </a:rPr>
              <a:t>scientific name is Latin and composed of  two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words: </a:t>
            </a:r>
            <a:r>
              <a:rPr lang="en-US" altLang="en-US" sz="2800" dirty="0">
                <a:latin typeface="Times New Roman" panose="02020603050405020304" pitchFamily="18" charset="0"/>
              </a:rPr>
              <a:t>Genus followed by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specific epithet (description)  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So, the cheetah’s scientific name is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Acinonyx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jubatus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Taxonomy is the classification of organisms based on shared characteristics.  </a:t>
            </a:r>
          </a:p>
        </p:txBody>
      </p:sp>
      <p:pic>
        <p:nvPicPr>
          <p:cNvPr id="2151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598" y="853602"/>
            <a:ext cx="3810000" cy="58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853362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152400" y="88761"/>
            <a:ext cx="8839200" cy="1143000"/>
          </a:xfrm>
        </p:spPr>
        <p:txBody>
          <a:bodyPr/>
          <a:lstStyle/>
          <a:p>
            <a:pPr algn="ctr"/>
            <a:r>
              <a:rPr lang="en-US" altLang="en-US" dirty="0" smtClean="0">
                <a:solidFill>
                  <a:schemeClr val="tx1"/>
                </a:solidFill>
              </a:rPr>
              <a:t>Looks Can Be Deceiving!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62000" y="1447799"/>
            <a:ext cx="4735513" cy="4832281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meadowlarks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very similar yet they are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same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species. 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contrast,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brittle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stars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very different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one another, but they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species.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8294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DC4826-72F8-4658-A64F-CE8F72422C2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82951" name="Picture 13" descr="24-02a-SpeciesSimilarity.jpg                                   00003972KARL's Pocketrans              B81D7FDE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99336"/>
            <a:ext cx="3786187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034" y="4114730"/>
            <a:ext cx="3236466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059692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/>
          <a:lstStyle/>
          <a:p>
            <a:pPr algn="ctr"/>
            <a:r>
              <a:rPr lang="en-US" altLang="en-US" dirty="0"/>
              <a:t>What is a species?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90600"/>
            <a:ext cx="4953000" cy="5486400"/>
          </a:xfrm>
        </p:spPr>
        <p:txBody>
          <a:bodyPr>
            <a:noAutofit/>
          </a:bodyPr>
          <a:lstStyle/>
          <a:p>
            <a:r>
              <a:rPr lang="en-US" alt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Biological species concept (</a:t>
            </a:r>
            <a:r>
              <a:rPr lang="en-US" altLang="en-US" sz="2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Mayr</a:t>
            </a:r>
            <a:r>
              <a:rPr lang="en-US" alt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proposed in 1942 </a:t>
            </a:r>
            <a:endParaRPr lang="en-US" alt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or group of 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pops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whose members have the potential to 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interbreed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produce 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viable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fertile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offspring (genetic exchange is possible and that is genetically isolated from other populations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Cannot produce viable, fertile offspring w/ other populations</a:t>
            </a:r>
          </a:p>
        </p:txBody>
      </p:sp>
      <p:pic>
        <p:nvPicPr>
          <p:cNvPr id="11271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16033" y="2133600"/>
            <a:ext cx="3550356" cy="3581400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8011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Other species concepts – apply to sexual &amp; asexual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7848600" cy="51816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Morphological – characterizes a species by body shape, size, &amp; structural features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Paleontological – focuses on species known only by fossil record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Ecological – views species in terms of ecological niche &amp; its role in a biological community </a:t>
            </a:r>
          </a:p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Phylogenetic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a set of organisms w/ a unique genetic history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altLang="en-US" sz="3600" b="1" dirty="0"/>
              <a:t>Macroevolution: the origin of new taxonomic groups</a:t>
            </a:r>
            <a:endParaRPr lang="en-US" altLang="en-US" sz="36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5029200" cy="5334000"/>
          </a:xfrm>
        </p:spPr>
        <p:txBody>
          <a:bodyPr>
            <a:no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Speciation: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origin of new species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Anagenesis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(phyletic evolution):  gradual accumulation of heritable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w/in the entire population                       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alt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Cladogenesis</a:t>
            </a:r>
            <a:r>
              <a:rPr lang="en-US" alt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(branching evolution):  budding of new species from a parent species that continues to exist (basis of biological diversity) </a:t>
            </a:r>
          </a:p>
          <a:p>
            <a:pPr lvl="2">
              <a:spcBef>
                <a:spcPts val="0"/>
              </a:spcBef>
            </a:pP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gene pool splits into 2 or </a:t>
            </a:r>
            <a:r>
              <a:rPr lang="en-US" alt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more (physical separation) </a:t>
            </a: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which give rise to a new species</a:t>
            </a:r>
          </a:p>
        </p:txBody>
      </p:sp>
      <p:pic>
        <p:nvPicPr>
          <p:cNvPr id="10247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75836" y="1828800"/>
            <a:ext cx="3545586" cy="4114800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dirty="0"/>
              <a:t>Reproductive Isolation (isolation of gene pools</a:t>
            </a:r>
            <a:r>
              <a:rPr lang="en-US" altLang="en-US" sz="3600" dirty="0" smtClean="0"/>
              <a:t>)</a:t>
            </a:r>
            <a:endParaRPr lang="en-US" altLang="en-US" sz="36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409700"/>
            <a:ext cx="4953000" cy="5257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Prezygotic barriers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impede mating between species or hinder the fertilization of the ova if members of different species attempt to mate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Habitat (snakes; water/terrestrial)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Behavioral (fireflies, blue-footed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boobie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mate signaling/courtship)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Temporal (salmon, spotted skunks; seasonal mating)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(flowers; pollination anatomy/different pollinators)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Gametic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(frogs, sea urchins; egg coat receptors)</a:t>
            </a:r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7" name="Picture 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5000" y="1183304"/>
            <a:ext cx="3313289" cy="5177015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199"/>
            <a:ext cx="2971800" cy="161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4" y="1734911"/>
            <a:ext cx="4856541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4" y="3867233"/>
            <a:ext cx="2281843" cy="161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67000" y="4059712"/>
            <a:ext cx="63410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 smtClean="0">
                <a:latin typeface="Times New Roman" panose="02020603050405020304" pitchFamily="18" charset="0"/>
              </a:rPr>
              <a:t>Twelve  fiddler crab species inhabit a certain beach in Panama. Males of each species have distinctive mating displays which include waving claws, elevating the body, and moving around the burrow.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76200"/>
            <a:ext cx="5867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 dirty="0" err="1" smtClean="0">
                <a:latin typeface="Times New Roman" panose="02020603050405020304" pitchFamily="18" charset="0"/>
              </a:rPr>
              <a:t>Bufo</a:t>
            </a:r>
            <a:r>
              <a:rPr lang="en-US" altLang="en-US" sz="2000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</a:rPr>
              <a:t>woodhousei</a:t>
            </a:r>
            <a:r>
              <a:rPr lang="en-US" altLang="en-US" sz="2000" i="1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</a:rPr>
              <a:t>and </a:t>
            </a:r>
            <a:r>
              <a:rPr lang="en-US" altLang="en-US" sz="2000" i="1" dirty="0" err="1">
                <a:latin typeface="Times New Roman" panose="02020603050405020304" pitchFamily="18" charset="0"/>
              </a:rPr>
              <a:t>Bufo</a:t>
            </a:r>
            <a:r>
              <a:rPr lang="en-US" altLang="en-US" sz="2000" i="1" dirty="0"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</a:rPr>
              <a:t>americanus</a:t>
            </a:r>
            <a:r>
              <a:rPr lang="en-US" altLang="en-US" sz="2000" dirty="0">
                <a:latin typeface="Times New Roman" panose="02020603050405020304" pitchFamily="18" charset="0"/>
              </a:rPr>
              <a:t> are two closely related toads.  </a:t>
            </a:r>
            <a:r>
              <a:rPr lang="en-US" altLang="en-US" sz="2000" i="1" dirty="0">
                <a:latin typeface="Times New Roman" panose="02020603050405020304" pitchFamily="18" charset="0"/>
              </a:rPr>
              <a:t>B. </a:t>
            </a:r>
            <a:r>
              <a:rPr lang="en-US" altLang="en-US" sz="2000" i="1" dirty="0" err="1">
                <a:latin typeface="Times New Roman" panose="02020603050405020304" pitchFamily="18" charset="0"/>
              </a:rPr>
              <a:t>woodhousei</a:t>
            </a:r>
            <a:r>
              <a:rPr lang="en-US" altLang="en-US" sz="2000" dirty="0">
                <a:latin typeface="Times New Roman" panose="02020603050405020304" pitchFamily="18" charset="0"/>
              </a:rPr>
              <a:t>  prefers to reproduce in the quiet water of a stream whereas </a:t>
            </a:r>
            <a:r>
              <a:rPr lang="en-US" altLang="en-US" sz="2000" i="1" dirty="0">
                <a:latin typeface="Times New Roman" panose="02020603050405020304" pitchFamily="18" charset="0"/>
              </a:rPr>
              <a:t>B. </a:t>
            </a:r>
            <a:r>
              <a:rPr lang="en-US" altLang="en-US" sz="2000" i="1" dirty="0" err="1">
                <a:latin typeface="Times New Roman" panose="02020603050405020304" pitchFamily="18" charset="0"/>
              </a:rPr>
              <a:t>americanus</a:t>
            </a:r>
            <a:r>
              <a:rPr lang="en-US" altLang="en-US" sz="2000" i="1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</a:rPr>
              <a:t>prefers to reproduce in shallow rain-pools.  As a result, they remain separate species.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117" y="5257800"/>
            <a:ext cx="2484907" cy="152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802" y="1792245"/>
            <a:ext cx="2322696" cy="2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78084" y="5564393"/>
            <a:ext cx="52780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>
                <a:latin typeface="Times New Roman" panose="02020603050405020304" pitchFamily="18" charset="0"/>
              </a:rPr>
              <a:t>The </a:t>
            </a:r>
            <a:r>
              <a:rPr lang="en-US" altLang="en-US" sz="2000" i="1" dirty="0" err="1">
                <a:latin typeface="Times New Roman" panose="02020603050405020304" pitchFamily="18" charset="0"/>
              </a:rPr>
              <a:t>Bradybaena</a:t>
            </a:r>
            <a:r>
              <a:rPr lang="en-US" altLang="en-US" sz="2000" i="1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</a:rPr>
              <a:t>shown are two different species of snails because the shells spiral in opposite directions, thus they are unable to mate with one another.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9278290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381</TotalTime>
  <Words>924</Words>
  <Application>Microsoft Office PowerPoint</Application>
  <PresentationFormat>On-screen Show (4:3)</PresentationFormat>
  <Paragraphs>72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MS PGothic</vt:lpstr>
      <vt:lpstr>Arial</vt:lpstr>
      <vt:lpstr>Calibri</vt:lpstr>
      <vt:lpstr>Gill Sans MT</vt:lpstr>
      <vt:lpstr>Impact</vt:lpstr>
      <vt:lpstr>Times New Roman</vt:lpstr>
      <vt:lpstr>Badge</vt:lpstr>
      <vt:lpstr>PowerPoint Presentation</vt:lpstr>
      <vt:lpstr>Taxonomy</vt:lpstr>
      <vt:lpstr>Taxonomy</vt:lpstr>
      <vt:lpstr>Looks Can Be Deceiving!</vt:lpstr>
      <vt:lpstr>What is a species?</vt:lpstr>
      <vt:lpstr>Other species concepts – apply to sexual &amp; asexual</vt:lpstr>
      <vt:lpstr>Macroevolution: the origin of new taxonomic groups</vt:lpstr>
      <vt:lpstr>Reproductive Isolation (isolation of gene pools)</vt:lpstr>
      <vt:lpstr>PowerPoint Presentation</vt:lpstr>
      <vt:lpstr>Reproductive Isolation</vt:lpstr>
      <vt:lpstr>PowerPoint Presentation</vt:lpstr>
      <vt:lpstr>Modes of speciation                (based on how gene flow is interrupted)</vt:lpstr>
      <vt:lpstr>Punctuated equilibria</vt:lpstr>
    </vt:vector>
  </TitlesOfParts>
  <Company>GBS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#11     Date ________</dc:title>
  <dc:creator>Chris Hilvert</dc:creator>
  <cp:lastModifiedBy>Samantha Hogan</cp:lastModifiedBy>
  <cp:revision>40</cp:revision>
  <dcterms:created xsi:type="dcterms:W3CDTF">2000-11-15T15:46:46Z</dcterms:created>
  <dcterms:modified xsi:type="dcterms:W3CDTF">2018-10-26T19:11:40Z</dcterms:modified>
</cp:coreProperties>
</file>