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1" d="100"/>
          <a:sy n="61" d="100"/>
        </p:scale>
        <p:origin x="62" y="5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96932-3CEC-4A4C-A9D8-A55748AB2AAF}" type="datetimeFigureOut">
              <a:rPr lang="en-US" smtClean="0"/>
              <a:t>7/12/2018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98D51-3263-4DF3-A24F-F9A369E62D27}" type="slidenum">
              <a:rPr lang="en-US" smtClean="0"/>
              <a:t>‹#›</a:t>
            </a:fld>
            <a:endParaRPr lang="en-US"/>
          </a:p>
        </p:txBody>
      </p:sp>
    </p:spTree>
    <p:extLst>
      <p:ext uri="{BB962C8B-B14F-4D97-AF65-F5344CB8AC3E}">
        <p14:creationId xmlns:p14="http://schemas.microsoft.com/office/powerpoint/2010/main" val="177203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1AFCAA-CDF8-4C1E-B276-EA50A2661ABB}" type="slidenum">
              <a:rPr lang="en-US" altLang="en-US" smtClean="0">
                <a:latin typeface="Verdana" panose="020B0604030504040204" pitchFamily="34" charset="0"/>
                <a:ea typeface="ＭＳ Ｐゴシック" panose="020B0600070205080204" pitchFamily="34" charset="-128"/>
              </a:rPr>
              <a:pPr>
                <a:spcBef>
                  <a:spcPct val="0"/>
                </a:spcBef>
              </a:pPr>
              <a:t>2</a:t>
            </a:fld>
            <a:endParaRPr lang="en-US" altLang="en-US" smtClean="0">
              <a:latin typeface="Verdana" panose="020B0604030504040204" pitchFamily="34" charset="0"/>
              <a:ea typeface="ＭＳ Ｐゴシック" panose="020B0600070205080204" pitchFamily="34" charset="-128"/>
            </a:endParaRPr>
          </a:p>
        </p:txBody>
      </p:sp>
      <p:sp>
        <p:nvSpPr>
          <p:cNvPr id="1741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741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en-US" sz="800" b="1" smtClean="0"/>
              <a:t>Type I </a:t>
            </a:r>
            <a:r>
              <a:rPr lang="en-US" altLang="en-US" sz="800" smtClean="0"/>
              <a:t>curve is flat at the start, reflecting low death rates during early and middle life, then drops steeply as death rates increase among older age groups. Humans and many other large mammals that produce few offspring but provide them with good care often exhibit this kind of curve.</a:t>
            </a:r>
            <a:br>
              <a:rPr lang="en-US" altLang="en-US" sz="800" smtClean="0"/>
            </a:br>
            <a:endParaRPr lang="en-US" altLang="en-US" sz="800" smtClean="0"/>
          </a:p>
          <a:p>
            <a:pPr eaLnBrk="1" hangingPunct="1">
              <a:spcBef>
                <a:spcPct val="0"/>
              </a:spcBef>
            </a:pPr>
            <a:r>
              <a:rPr lang="en-US" altLang="en-US" sz="800" b="1" smtClean="0"/>
              <a:t>Type II </a:t>
            </a:r>
            <a:r>
              <a:rPr lang="en-US" altLang="en-US" sz="800" smtClean="0"/>
              <a:t>curves are intermediate, with a constant death rate over the organism</a:t>
            </a:r>
            <a:r>
              <a:rPr lang="ja-JP" altLang="en-US" sz="800" smtClean="0"/>
              <a:t>’</a:t>
            </a:r>
            <a:r>
              <a:rPr lang="en-US" altLang="en-US" sz="800" smtClean="0"/>
              <a:t>s life span. This kind of survivorship occurs in Belding</a:t>
            </a:r>
            <a:r>
              <a:rPr lang="ja-JP" altLang="en-US" sz="800" smtClean="0"/>
              <a:t>’</a:t>
            </a:r>
            <a:r>
              <a:rPr lang="en-US" altLang="en-US" sz="800" smtClean="0"/>
              <a:t>s ground squirrels and some other rodents, various invertebrates, some lizards, and some annual plants.</a:t>
            </a:r>
            <a:br>
              <a:rPr lang="en-US" altLang="en-US" sz="800" smtClean="0"/>
            </a:br>
            <a:endParaRPr lang="en-US" altLang="en-US" sz="800" smtClean="0"/>
          </a:p>
          <a:p>
            <a:pPr eaLnBrk="1" hangingPunct="1">
              <a:spcBef>
                <a:spcPct val="0"/>
              </a:spcBef>
            </a:pPr>
            <a:r>
              <a:rPr lang="en-US" altLang="en-US" sz="800" b="1" smtClean="0"/>
              <a:t>Type III </a:t>
            </a:r>
            <a:r>
              <a:rPr lang="en-US" altLang="en-US" sz="800" smtClean="0"/>
              <a:t>curve drops sharply at the start, reflecting very high death rates for the young, but then flattens out as death rates decline for those few individuals that have survived to a certain critical age. This type of curve is usually associated with organisms that produce very large numbers of offspring but provide little or no care, such as long–lived plants, many fishes, and marine invertebrates. An oyster, for example, may release millions of eggs, but most offspring die as larvae from predation or other causes. Those few that survive long enough to attach to a suitable substrate and begin growing a hard shell will probably survive for a relatively long time. </a:t>
            </a:r>
          </a:p>
        </p:txBody>
      </p:sp>
    </p:spTree>
    <p:extLst>
      <p:ext uri="{BB962C8B-B14F-4D97-AF65-F5344CB8AC3E}">
        <p14:creationId xmlns:p14="http://schemas.microsoft.com/office/powerpoint/2010/main" val="3454777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Have students graph Number of Individuals or Population Size (</a:t>
            </a:r>
            <a:r>
              <a:rPr lang="en-US" altLang="en-US" b="1" i="1" smtClean="0"/>
              <a:t>N</a:t>
            </a:r>
            <a:r>
              <a:rPr lang="en-US" altLang="en-US" b="1" smtClean="0"/>
              <a:t>)  vs. Time in Years and identify where and when the carrying capacity is reached for the hypothetical population.  </a:t>
            </a:r>
          </a:p>
          <a:p>
            <a:pPr eaLnBrk="1" hangingPunct="1">
              <a:spcBef>
                <a:spcPct val="0"/>
              </a:spcBef>
            </a:pPr>
            <a:endParaRPr lang="en-US" altLang="en-US" b="1" smtClean="0"/>
          </a:p>
          <a:p>
            <a:pPr eaLnBrk="1" hangingPunct="1">
              <a:spcBef>
                <a:spcPct val="0"/>
              </a:spcBef>
            </a:pPr>
            <a:r>
              <a:rPr lang="en-US" altLang="en-US" smtClean="0"/>
              <a:t>Emphasize to students that the “versus” terminology is their friend since it is correctly states as “</a:t>
            </a:r>
            <a:r>
              <a:rPr lang="en-US" altLang="en-US" i="1" smtClean="0"/>
              <a:t>y</a:t>
            </a:r>
            <a:r>
              <a:rPr lang="en-US" altLang="en-US" smtClean="0"/>
              <a:t> vs. </a:t>
            </a:r>
            <a:r>
              <a:rPr lang="en-US" altLang="en-US" i="1" smtClean="0"/>
              <a:t>x</a:t>
            </a:r>
            <a:r>
              <a:rPr lang="en-US" altLang="en-US" smtClean="0"/>
              <a:t>”  or “rise vs. run” if they are more comfortable with that terminology.  They should know this from math class, but this protocol is not always followed among casually created materials.</a:t>
            </a:r>
          </a:p>
          <a:p>
            <a:pPr eaLnBrk="1" hangingPunct="1">
              <a:spcBef>
                <a:spcPct val="0"/>
              </a:spcBef>
            </a:pPr>
            <a:endParaRPr lang="en-US" altLang="en-US" smtClean="0"/>
          </a:p>
          <a:p>
            <a:pPr eaLnBrk="1" hangingPunct="1">
              <a:spcBef>
                <a:spcPct val="0"/>
              </a:spcBef>
            </a:pPr>
            <a:r>
              <a:rPr lang="en-US" altLang="en-US" smtClean="0"/>
              <a:t>So in this case, “Number of Individuals” (</a:t>
            </a:r>
            <a:r>
              <a:rPr lang="en-US" altLang="en-US" i="1" smtClean="0"/>
              <a:t>y</a:t>
            </a:r>
            <a:r>
              <a:rPr lang="en-US" altLang="en-US" smtClean="0"/>
              <a:t>-axis) vs. “Time (years)” are their </a:t>
            </a:r>
            <a:r>
              <a:rPr lang="en-US" altLang="en-US" i="1" smtClean="0"/>
              <a:t>y</a:t>
            </a:r>
            <a:r>
              <a:rPr lang="en-US" altLang="en-US" smtClean="0"/>
              <a:t> and </a:t>
            </a:r>
            <a:r>
              <a:rPr lang="en-US" altLang="en-US" i="1" smtClean="0"/>
              <a:t>x</a:t>
            </a:r>
            <a:r>
              <a:rPr lang="en-US" altLang="en-US" smtClean="0"/>
              <a:t> axes labels.   Don’t move to the next slide until you’ve surveyed their graphs for the following:  Proper title (Don’t let them get away with just restating the axes), proper labels on axes (units), proper scale, proper curve modeling as opposed to connecting data points “dot to dot” like they did in elementary school!</a:t>
            </a:r>
          </a:p>
          <a:p>
            <a:pPr eaLnBrk="1" hangingPunct="1">
              <a:spcBef>
                <a:spcPct val="0"/>
              </a:spcBef>
            </a:pPr>
            <a:endParaRPr lang="en-US" altLang="en-US" smtClean="0"/>
          </a:p>
          <a:p>
            <a:pPr eaLnBrk="1" hangingPunct="1">
              <a:spcBef>
                <a:spcPct val="0"/>
              </a:spcBef>
            </a:pPr>
            <a:r>
              <a:rPr lang="en-US" altLang="en-US" smtClean="0"/>
              <a:t>An example graph follows on the next slide (not in their handout).</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1F7E72-22B3-4E73-ADD7-A894A690AFED}" type="slidenum">
              <a:rPr lang="en-US" altLang="en-US" smtClean="0"/>
              <a:pPr>
                <a:spcBef>
                  <a:spcPct val="0"/>
                </a:spcBef>
              </a:pPr>
              <a:t>11</a:t>
            </a:fld>
            <a:endParaRPr lang="en-US" altLang="en-US" smtClean="0"/>
          </a:p>
        </p:txBody>
      </p:sp>
    </p:spTree>
    <p:extLst>
      <p:ext uri="{BB962C8B-B14F-4D97-AF65-F5344CB8AC3E}">
        <p14:creationId xmlns:p14="http://schemas.microsoft.com/office/powerpoint/2010/main" val="2183574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smtClean="0"/>
              <a:t>The students do not have this slide.  </a:t>
            </a:r>
            <a:r>
              <a:rPr lang="en-US" altLang="en-US" smtClean="0"/>
              <a:t>Give them an opportunity to correct any mistakes they made on their own graphs before leaving this slide.  </a:t>
            </a:r>
            <a:endParaRPr lang="en-US" altLang="en-US" i="1"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F6ABC2-6A40-4139-BF70-0B43CDCB2975}" type="slidenum">
              <a:rPr lang="en-US" altLang="en-US" smtClean="0"/>
              <a:pPr>
                <a:spcBef>
                  <a:spcPct val="0"/>
                </a:spcBef>
              </a:pPr>
              <a:t>12</a:t>
            </a:fld>
            <a:endParaRPr lang="en-US" altLang="en-US" smtClean="0"/>
          </a:p>
        </p:txBody>
      </p:sp>
    </p:spTree>
    <p:extLst>
      <p:ext uri="{BB962C8B-B14F-4D97-AF65-F5344CB8AC3E}">
        <p14:creationId xmlns:p14="http://schemas.microsoft.com/office/powerpoint/2010/main" val="2905055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Emphasize that these </a:t>
            </a:r>
            <a:r>
              <a:rPr lang="en-US" altLang="en-US" i="1" smtClean="0"/>
              <a:t>r-</a:t>
            </a:r>
            <a:r>
              <a:rPr lang="en-US" altLang="en-US" smtClean="0"/>
              <a:t>selected and </a:t>
            </a:r>
            <a:r>
              <a:rPr lang="en-US" altLang="en-US" i="1" smtClean="0"/>
              <a:t>opportunistic</a:t>
            </a:r>
            <a:r>
              <a:rPr lang="en-US" altLang="en-US" smtClean="0"/>
              <a:t> are synonyms as are </a:t>
            </a:r>
            <a:r>
              <a:rPr lang="en-US" altLang="en-US" i="1" smtClean="0"/>
              <a:t>K</a:t>
            </a:r>
            <a:r>
              <a:rPr lang="en-US" altLang="en-US" smtClean="0"/>
              <a:t>- selected and equilibrial.  It’s the synonyms that will give students fits when they are reading and interpreting test questions!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E6B736-A445-4A37-BE79-52835F021DC8}" type="slidenum">
              <a:rPr lang="en-US" altLang="en-US" smtClean="0"/>
              <a:pPr>
                <a:spcBef>
                  <a:spcPct val="0"/>
                </a:spcBef>
              </a:pPr>
              <a:t>13</a:t>
            </a:fld>
            <a:endParaRPr lang="en-US" altLang="en-US" smtClean="0"/>
          </a:p>
        </p:txBody>
      </p:sp>
    </p:spTree>
    <p:extLst>
      <p:ext uri="{BB962C8B-B14F-4D97-AF65-F5344CB8AC3E}">
        <p14:creationId xmlns:p14="http://schemas.microsoft.com/office/powerpoint/2010/main" val="4150106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Have students examine the graph of </a:t>
            </a:r>
            <a:r>
              <a:rPr lang="en-US" altLang="en-US" i="1" smtClean="0"/>
              <a:t>Paramecium</a:t>
            </a:r>
            <a:r>
              <a:rPr lang="en-US" altLang="en-US" smtClean="0"/>
              <a:t>.  </a:t>
            </a:r>
            <a:br>
              <a:rPr lang="en-US" altLang="en-US" smtClean="0"/>
            </a:br>
            <a:r>
              <a:rPr lang="en-US" altLang="en-US" b="1" smtClean="0"/>
              <a:t>What is the carrying capacity of the population in the lab? </a:t>
            </a:r>
            <a:r>
              <a:rPr lang="en-US" altLang="en-US" smtClean="0"/>
              <a:t>About 900.   </a:t>
            </a:r>
          </a:p>
          <a:p>
            <a:pPr eaLnBrk="1" hangingPunct="1">
              <a:spcBef>
                <a:spcPct val="0"/>
              </a:spcBef>
            </a:pPr>
            <a:r>
              <a:rPr lang="en-US" altLang="en-US" b="1" smtClean="0"/>
              <a:t>How long does it take the </a:t>
            </a:r>
            <a:r>
              <a:rPr lang="en-US" altLang="en-US" b="1" i="1" smtClean="0"/>
              <a:t>Paramecium</a:t>
            </a:r>
            <a:r>
              <a:rPr lang="en-US" altLang="en-US" b="1" smtClean="0"/>
              <a:t> to reach </a:t>
            </a:r>
            <a:r>
              <a:rPr lang="en-US" altLang="en-US" b="1" i="1" smtClean="0"/>
              <a:t>K</a:t>
            </a:r>
            <a:r>
              <a:rPr lang="en-US" altLang="en-US" b="1" smtClean="0"/>
              <a:t>?  </a:t>
            </a:r>
            <a:r>
              <a:rPr lang="en-US" altLang="en-US" smtClean="0"/>
              <a:t>About 10 days.</a:t>
            </a:r>
          </a:p>
          <a:p>
            <a:pPr eaLnBrk="1" hangingPunct="1">
              <a:spcBef>
                <a:spcPct val="0"/>
              </a:spcBef>
            </a:pPr>
            <a:endParaRPr lang="en-US" altLang="en-US" smtClean="0"/>
          </a:p>
          <a:p>
            <a:pPr eaLnBrk="1" hangingPunct="1">
              <a:spcBef>
                <a:spcPct val="0"/>
              </a:spcBef>
            </a:pPr>
            <a:r>
              <a:rPr lang="en-US" altLang="en-US" smtClean="0"/>
              <a:t>Have students examine the graph of the </a:t>
            </a:r>
            <a:r>
              <a:rPr lang="en-US" altLang="en-US" i="1" smtClean="0"/>
              <a:t>Daphnia.</a:t>
            </a:r>
          </a:p>
          <a:p>
            <a:pPr eaLnBrk="1" hangingPunct="1">
              <a:spcBef>
                <a:spcPct val="0"/>
              </a:spcBef>
            </a:pPr>
            <a:r>
              <a:rPr lang="en-US" altLang="en-US" b="1" smtClean="0"/>
              <a:t>What is the carrying capacity of the population in the lab? </a:t>
            </a:r>
            <a:r>
              <a:rPr lang="en-US" altLang="en-US" smtClean="0"/>
              <a:t>About 90.   </a:t>
            </a:r>
          </a:p>
          <a:p>
            <a:pPr eaLnBrk="1" hangingPunct="1">
              <a:spcBef>
                <a:spcPct val="0"/>
              </a:spcBef>
            </a:pPr>
            <a:r>
              <a:rPr lang="en-US" altLang="en-US" b="1" smtClean="0"/>
              <a:t>How long does it take the </a:t>
            </a:r>
            <a:r>
              <a:rPr lang="en-US" altLang="en-US" b="1" i="1" smtClean="0"/>
              <a:t>Paramecium</a:t>
            </a:r>
            <a:r>
              <a:rPr lang="en-US" altLang="en-US" b="1" smtClean="0"/>
              <a:t> to reach </a:t>
            </a:r>
            <a:r>
              <a:rPr lang="en-US" altLang="en-US" b="1" i="1" smtClean="0"/>
              <a:t>K</a:t>
            </a:r>
            <a:r>
              <a:rPr lang="en-US" altLang="en-US" b="1" smtClean="0"/>
              <a:t>?  </a:t>
            </a:r>
            <a:r>
              <a:rPr lang="en-US" altLang="en-US" smtClean="0"/>
              <a:t>About 135 days.</a:t>
            </a:r>
          </a:p>
          <a:p>
            <a:pPr eaLnBrk="1" hangingPunct="1">
              <a:spcBef>
                <a:spcPct val="0"/>
              </a:spcBef>
            </a:pPr>
            <a:endParaRPr lang="en-US" altLang="en-US" i="1"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455E49-CF68-4069-BD70-FF86DFF1D9BB}" type="slidenum">
              <a:rPr lang="en-US" altLang="en-US" smtClean="0"/>
              <a:pPr>
                <a:spcBef>
                  <a:spcPct val="0"/>
                </a:spcBef>
              </a:pPr>
              <a:t>14</a:t>
            </a:fld>
            <a:endParaRPr lang="en-US" altLang="en-US" smtClean="0"/>
          </a:p>
        </p:txBody>
      </p:sp>
    </p:spTree>
    <p:extLst>
      <p:ext uri="{BB962C8B-B14F-4D97-AF65-F5344CB8AC3E}">
        <p14:creationId xmlns:p14="http://schemas.microsoft.com/office/powerpoint/2010/main" val="3669597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9CC2FD-B237-4CD6-B330-BD27AF2ABE00}" type="slidenum">
              <a:rPr lang="en-US" altLang="en-US" smtClean="0">
                <a:latin typeface="Arial" panose="020B0604020202020204" pitchFamily="34" charset="0"/>
                <a:ea typeface="ヒラギノ角ゴ Pro W3"/>
                <a:cs typeface="ヒラギノ角ゴ Pro W3"/>
              </a:rPr>
              <a:pPr>
                <a:spcBef>
                  <a:spcPct val="0"/>
                </a:spcBef>
              </a:pPr>
              <a:t>15</a:t>
            </a:fld>
            <a:endParaRPr lang="en-US" altLang="en-US" smtClean="0">
              <a:latin typeface="Arial" panose="020B0604020202020204" pitchFamily="34" charset="0"/>
              <a:ea typeface="ヒラギノ角ゴ Pro W3"/>
              <a:cs typeface="ヒラギノ角ゴ Pro W3"/>
            </a:endParaRPr>
          </a:p>
        </p:txBody>
      </p:sp>
      <p:sp>
        <p:nvSpPr>
          <p:cNvPr id="4403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5048DBB-578B-45CD-B179-30EAB022D4F7}" type="slidenum">
              <a:rPr lang="en-US" altLang="en-US">
                <a:latin typeface="Arial" panose="020B0604020202020204" pitchFamily="34" charset="0"/>
                <a:ea typeface="ヒラギノ角ゴ Pro W3"/>
                <a:cs typeface="ヒラギノ角ゴ Pro W3"/>
              </a:rPr>
              <a:pPr algn="r" eaLnBrk="1" hangingPunct="1">
                <a:spcBef>
                  <a:spcPct val="0"/>
                </a:spcBef>
              </a:pPr>
              <a:t>15</a:t>
            </a:fld>
            <a:endParaRPr lang="en-US" altLang="en-US">
              <a:latin typeface="Arial" panose="020B0604020202020204" pitchFamily="34" charset="0"/>
              <a:ea typeface="ヒラギノ角ゴ Pro W3"/>
              <a:cs typeface="ヒラギノ角ゴ Pro W3"/>
            </a:endParaRPr>
          </a:p>
        </p:txBody>
      </p:sp>
      <p:sp>
        <p:nvSpPr>
          <p:cNvPr id="4403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403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ea typeface="ヒラギノ角ゴ Pro W3"/>
                <a:cs typeface="ヒラギノ角ゴ Pro W3"/>
              </a:rPr>
              <a:t>Age-structure pyramids for the human population of three countries (data as of 2009). Emphasize to students that they should start their analysis at the BASE of these diagrams since that represents the most current population.  Also emphasize they respect the vertical line on these diagrams that delineate male vs. female.  </a:t>
            </a:r>
            <a:r>
              <a:rPr lang="en-US" altLang="en-US" i="1" smtClean="0">
                <a:latin typeface="Times New Roman" panose="02020603050405020304" pitchFamily="18" charset="0"/>
                <a:ea typeface="ヒラギノ角ゴ Pro W3"/>
                <a:cs typeface="ヒラギノ角ゴ Pro W3"/>
              </a:rPr>
              <a:t>Briefly explain </a:t>
            </a:r>
            <a:r>
              <a:rPr lang="en-US" altLang="en-US" b="1" i="1" smtClean="0">
                <a:latin typeface="Times New Roman" panose="02020603050405020304" pitchFamily="18" charset="0"/>
                <a:ea typeface="ヒラギノ角ゴ Pro W3"/>
                <a:cs typeface="ヒラギノ角ゴ Pro W3"/>
              </a:rPr>
              <a:t>why</a:t>
            </a:r>
            <a:r>
              <a:rPr lang="en-US" altLang="en-US" i="1" smtClean="0">
                <a:latin typeface="Times New Roman" panose="02020603050405020304" pitchFamily="18" charset="0"/>
                <a:ea typeface="ヒラギノ角ゴ Pro W3"/>
                <a:cs typeface="ヒラギノ角ゴ Pro W3"/>
              </a:rPr>
              <a:t> the predictions above each graph are likely to hold true.</a:t>
            </a:r>
          </a:p>
        </p:txBody>
      </p:sp>
    </p:spTree>
    <p:extLst>
      <p:ext uri="{BB962C8B-B14F-4D97-AF65-F5344CB8AC3E}">
        <p14:creationId xmlns:p14="http://schemas.microsoft.com/office/powerpoint/2010/main" val="205254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D058C5-B44D-428D-806B-78BC62658EB7}" type="slidenum">
              <a:rPr lang="en-US" altLang="en-US" smtClean="0">
                <a:latin typeface="Arial" panose="020B0604020202020204" pitchFamily="34" charset="0"/>
                <a:ea typeface="ヒラギノ角ゴ Pro W3"/>
                <a:cs typeface="ヒラギノ角ゴ Pro W3"/>
              </a:rPr>
              <a:pPr>
                <a:spcBef>
                  <a:spcPct val="0"/>
                </a:spcBef>
              </a:pPr>
              <a:t>3</a:t>
            </a:fld>
            <a:endParaRPr lang="en-US" altLang="en-US" smtClean="0">
              <a:latin typeface="Arial" panose="020B0604020202020204" pitchFamily="34" charset="0"/>
              <a:ea typeface="ヒラギノ角ゴ Pro W3"/>
              <a:cs typeface="ヒラギノ角ゴ Pro W3"/>
            </a:endParaRPr>
          </a:p>
        </p:txBody>
      </p:sp>
      <p:sp>
        <p:nvSpPr>
          <p:cNvPr id="194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FC29356-D040-40E5-BA35-9D28CF22F5C7}" type="slidenum">
              <a:rPr lang="en-US" altLang="en-US">
                <a:latin typeface="Arial" panose="020B0604020202020204" pitchFamily="34" charset="0"/>
                <a:ea typeface="ヒラギノ角ゴ Pro W3"/>
                <a:cs typeface="ヒラギノ角ゴ Pro W3"/>
              </a:rPr>
              <a:pPr algn="r" eaLnBrk="1" hangingPunct="1">
                <a:spcBef>
                  <a:spcPct val="0"/>
                </a:spcBef>
              </a:pPr>
              <a:t>3</a:t>
            </a:fld>
            <a:endParaRPr lang="en-US" altLang="en-US">
              <a:latin typeface="Arial" panose="020B0604020202020204" pitchFamily="34" charset="0"/>
              <a:ea typeface="ヒラギノ角ゴ Pro W3"/>
              <a:cs typeface="ヒラギノ角ゴ Pro W3"/>
            </a:endParaRPr>
          </a:p>
        </p:txBody>
      </p:sp>
      <p:sp>
        <p:nvSpPr>
          <p:cNvPr id="1946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7306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fontAlgn="auto" hangingPunct="1">
              <a:spcBef>
                <a:spcPts val="0"/>
              </a:spcBef>
              <a:spcAft>
                <a:spcPts val="0"/>
              </a:spcAft>
              <a:defRPr/>
            </a:pPr>
            <a:r>
              <a:rPr lang="en-US" dirty="0" smtClean="0">
                <a:latin typeface="Times New Roman" charset="0"/>
                <a:ea typeface="ヒラギノ角ゴ Pro W3" charset="0"/>
              </a:rPr>
              <a:t>Ask some graphical analysis questions:</a:t>
            </a:r>
          </a:p>
          <a:p>
            <a:pPr eaLnBrk="1" fontAlgn="auto" hangingPunct="1">
              <a:spcBef>
                <a:spcPts val="0"/>
              </a:spcBef>
              <a:spcAft>
                <a:spcPts val="0"/>
              </a:spcAft>
              <a:defRPr/>
            </a:pPr>
            <a:endParaRPr lang="en-US" dirty="0" smtClean="0">
              <a:latin typeface="Times New Roman" charset="0"/>
              <a:ea typeface="ヒラギノ角ゴ Pro W3" charset="0"/>
            </a:endParaRPr>
          </a:p>
          <a:p>
            <a:pPr marL="228600" indent="-228600" eaLnBrk="1" fontAlgn="auto" hangingPunct="1">
              <a:spcBef>
                <a:spcPts val="0"/>
              </a:spcBef>
              <a:spcAft>
                <a:spcPts val="0"/>
              </a:spcAft>
              <a:buFont typeface="+mj-lt"/>
              <a:buAutoNum type="arabicPeriod"/>
              <a:defRPr/>
            </a:pPr>
            <a:r>
              <a:rPr lang="en-US" dirty="0" smtClean="0">
                <a:latin typeface="Times New Roman" charset="0"/>
                <a:ea typeface="ヒラギノ角ゴ Pro W3" charset="0"/>
              </a:rPr>
              <a:t>Which type of curve would best depict the survivorship curve of jellyfish? Type III</a:t>
            </a:r>
          </a:p>
          <a:p>
            <a:pPr marL="228600" indent="-228600" eaLnBrk="1" fontAlgn="auto" hangingPunct="1">
              <a:spcBef>
                <a:spcPts val="0"/>
              </a:spcBef>
              <a:spcAft>
                <a:spcPts val="0"/>
              </a:spcAft>
              <a:buFont typeface="+mj-lt"/>
              <a:buAutoNum type="arabicPeriod"/>
              <a:defRPr/>
            </a:pPr>
            <a:r>
              <a:rPr lang="en-US" dirty="0" smtClean="0">
                <a:latin typeface="Times New Roman" charset="0"/>
                <a:ea typeface="ヒラギノ角ゴ Pro W3" charset="0"/>
              </a:rPr>
              <a:t>Which type of curve would best depict the survivorship curve of a lizard?  Type II</a:t>
            </a:r>
          </a:p>
          <a:p>
            <a:pPr marL="228600" indent="-228600" eaLnBrk="1" fontAlgn="auto" hangingPunct="1">
              <a:spcBef>
                <a:spcPts val="0"/>
              </a:spcBef>
              <a:spcAft>
                <a:spcPts val="0"/>
              </a:spcAft>
              <a:buFont typeface="+mj-lt"/>
              <a:buAutoNum type="arabicPeriod"/>
              <a:defRPr/>
            </a:pPr>
            <a:endParaRPr lang="en-US" dirty="0">
              <a:latin typeface="Times New Roman" charset="0"/>
              <a:ea typeface="ヒラギノ角ゴ Pro W3" charset="0"/>
            </a:endParaRPr>
          </a:p>
        </p:txBody>
      </p:sp>
    </p:spTree>
    <p:extLst>
      <p:ext uri="{BB962C8B-B14F-4D97-AF65-F5344CB8AC3E}">
        <p14:creationId xmlns:p14="http://schemas.microsoft.com/office/powerpoint/2010/main" val="359207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More graphical analysis questions: Ask students how many more deaths occurred in 2001 than births? </a:t>
            </a:r>
          </a:p>
          <a:p>
            <a:pPr eaLnBrk="1" hangingPunct="1">
              <a:spcBef>
                <a:spcPct val="0"/>
              </a:spcBef>
            </a:pPr>
            <a:endParaRPr lang="en-US" altLang="en-US" smtClean="0"/>
          </a:p>
          <a:p>
            <a:pPr eaLnBrk="1" hangingPunct="1">
              <a:spcBef>
                <a:spcPct val="0"/>
              </a:spcBef>
            </a:pPr>
            <a:r>
              <a:rPr lang="en-US" altLang="en-US" smtClean="0"/>
              <a:t>Qualitative Analysis:  Locate both time intervals.  In 2000, the population of perch was 16,000 in 2001, the population declined to 1600, therefore 4,000 more deaths occurred than there were births.  Don’t let students think that it is as simple as 4,000 perch “died”, make sure they understand that births didn’t cease! </a:t>
            </a:r>
          </a:p>
          <a:p>
            <a:pPr eaLnBrk="1" hangingPunct="1">
              <a:spcBef>
                <a:spcPct val="0"/>
              </a:spcBef>
            </a:pPr>
            <a:endParaRPr lang="en-US" altLang="en-US" i="1" smtClean="0">
              <a:latin typeface="Cambria Math" panose="02040503050406030204" pitchFamily="18" charset="0"/>
            </a:endParaRPr>
          </a:p>
          <a:p>
            <a:pPr eaLnBrk="1" hangingPunct="1">
              <a:spcBef>
                <a:spcPct val="0"/>
              </a:spcBef>
            </a:pPr>
            <a:r>
              <a:rPr lang="en-US" altLang="en-US" smtClean="0"/>
              <a:t>Quantitative Analysis: </a:t>
            </a:r>
            <a:r>
              <a:rPr lang="en-US" altLang="en-US" smtClean="0">
                <a:latin typeface="Cambria Math" panose="02040503050406030204" pitchFamily="18" charset="0"/>
              </a:rPr>
              <a:t>𝑑𝑁/𝑑𝑡=𝐵−𝐷∴ =12,000−16,000=−4,000</a:t>
            </a:r>
            <a:r>
              <a:rPr lang="en-US" altLang="en-US" smtClean="0"/>
              <a:t>, therefore 4,000 more deaths than births between 2000 and 2001.  </a:t>
            </a:r>
          </a:p>
          <a:p>
            <a:pPr eaLnBrk="1" hangingPunct="1">
              <a:spcBef>
                <a:spcPct val="0"/>
              </a:spcBef>
            </a:pPr>
            <a:endParaRPr lang="en-US" altLang="en-US" smtClean="0"/>
          </a:p>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F58EF1-2B0D-42A2-A369-D1BBAC61DF32}" type="slidenum">
              <a:rPr lang="en-US" altLang="en-US" smtClean="0"/>
              <a:pPr>
                <a:spcBef>
                  <a:spcPct val="0"/>
                </a:spcBef>
              </a:pPr>
              <a:t>4</a:t>
            </a:fld>
            <a:endParaRPr lang="en-US" altLang="en-US" smtClean="0"/>
          </a:p>
        </p:txBody>
      </p:sp>
    </p:spTree>
    <p:extLst>
      <p:ext uri="{BB962C8B-B14F-4D97-AF65-F5344CB8AC3E}">
        <p14:creationId xmlns:p14="http://schemas.microsoft.com/office/powerpoint/2010/main" val="401629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eaLnBrk="1" hangingPunct="1">
              <a:spcBef>
                <a:spcPct val="0"/>
              </a:spcBef>
            </a:pPr>
            <a:r>
              <a:rPr lang="en-US" altLang="en-US" sz="1400" smtClean="0">
                <a:solidFill>
                  <a:srgbClr val="7030A0"/>
                </a:solidFill>
              </a:rPr>
              <a:t>WOW!  1 bacterium (reproducing every 20 minutes), could produce enough bacteria to form a layer over the entire surface of the Earth 1 foot deep!</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876D86-B3AE-4813-869E-1EFAE8908E3C}" type="slidenum">
              <a:rPr lang="en-US" altLang="en-US" smtClean="0"/>
              <a:pPr>
                <a:spcBef>
                  <a:spcPct val="0"/>
                </a:spcBef>
              </a:pPr>
              <a:t>5</a:t>
            </a:fld>
            <a:endParaRPr lang="en-US" altLang="en-US" smtClean="0"/>
          </a:p>
        </p:txBody>
      </p:sp>
    </p:spTree>
    <p:extLst>
      <p:ext uri="{BB962C8B-B14F-4D97-AF65-F5344CB8AC3E}">
        <p14:creationId xmlns:p14="http://schemas.microsoft.com/office/powerpoint/2010/main" val="30859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One of the most common examples of exponential growth deals with bacteria.  Bacteria can multiply at an alarming rate when each bacteria splits into two new cells, thus doubling.  For example, if we start with only one bacteria which can double every hour since it reproduces asexually, by the end of one day we will have over 16 million bacteria.</a:t>
            </a:r>
          </a:p>
          <a:p>
            <a:pPr eaLnBrk="1" hangingPunct="1">
              <a:spcBef>
                <a:spcPct val="0"/>
              </a:spcBef>
            </a:pPr>
            <a:endParaRPr lang="en-US" altLang="en-US" smtClean="0"/>
          </a:p>
          <a:p>
            <a:pPr eaLnBrk="1" hangingPunct="1">
              <a:spcBef>
                <a:spcPct val="0"/>
              </a:spcBef>
            </a:pPr>
            <a:r>
              <a:rPr lang="en-US" altLang="en-US" smtClean="0"/>
              <a:t>http://www.regentsprep.org/Regents/math/ALGEBRA/AE7/ExpDecayL.htm</a:t>
            </a:r>
          </a:p>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3572B4-366D-4AB4-9497-61487E86BC01}" type="slidenum">
              <a:rPr lang="en-US" altLang="en-US" smtClean="0"/>
              <a:pPr>
                <a:spcBef>
                  <a:spcPct val="0"/>
                </a:spcBef>
              </a:pPr>
              <a:t>6</a:t>
            </a:fld>
            <a:endParaRPr lang="en-US" altLang="en-US" smtClean="0"/>
          </a:p>
        </p:txBody>
      </p:sp>
    </p:spTree>
    <p:extLst>
      <p:ext uri="{BB962C8B-B14F-4D97-AF65-F5344CB8AC3E}">
        <p14:creationId xmlns:p14="http://schemas.microsoft.com/office/powerpoint/2010/main" val="3875779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Keep emphasizing that “logistic” means as in “logarithm”. </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4EC711-2D96-4635-954A-06E6CB3BFF56}" type="slidenum">
              <a:rPr lang="en-US" altLang="en-US" smtClean="0"/>
              <a:pPr>
                <a:spcBef>
                  <a:spcPct val="0"/>
                </a:spcBef>
              </a:pPr>
              <a:t>7</a:t>
            </a:fld>
            <a:endParaRPr lang="en-US" altLang="en-US" smtClean="0"/>
          </a:p>
        </p:txBody>
      </p:sp>
    </p:spTree>
    <p:extLst>
      <p:ext uri="{BB962C8B-B14F-4D97-AF65-F5344CB8AC3E}">
        <p14:creationId xmlns:p14="http://schemas.microsoft.com/office/powerpoint/2010/main" val="2573315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Ask:  What is the carrying capacity (</a:t>
            </a:r>
            <a:r>
              <a:rPr lang="en-US" altLang="en-US" i="1" smtClean="0"/>
              <a:t>K </a:t>
            </a:r>
            <a:r>
              <a:rPr lang="en-US" altLang="en-US" smtClean="0"/>
              <a:t>) for AIDS according to this graph?  45,000 as of 1995.</a:t>
            </a:r>
          </a:p>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AEBB62-58E7-464F-A1E5-6228CAF9A610}" type="slidenum">
              <a:rPr lang="en-US" altLang="en-US" smtClean="0"/>
              <a:pPr>
                <a:spcBef>
                  <a:spcPct val="0"/>
                </a:spcBef>
              </a:pPr>
              <a:t>8</a:t>
            </a:fld>
            <a:endParaRPr lang="en-US" altLang="en-US" smtClean="0"/>
          </a:p>
        </p:txBody>
      </p:sp>
    </p:spTree>
    <p:extLst>
      <p:ext uri="{BB962C8B-B14F-4D97-AF65-F5344CB8AC3E}">
        <p14:creationId xmlns:p14="http://schemas.microsoft.com/office/powerpoint/2010/main" val="3653182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smtClean="0">
                <a:latin typeface="Arial" charset="0"/>
                <a:ea typeface="ヒラギノ角ゴ Pro W3" charset="0"/>
              </a:rPr>
              <a:t>Exponential population growth results in a J-shaped curve.  </a:t>
            </a:r>
            <a:r>
              <a:rPr lang="en-US" sz="2800" dirty="0" smtClean="0">
                <a:latin typeface="Arial" charset="0"/>
                <a:ea typeface="ヒラギノ角ゴ Pro W3" charset="0"/>
              </a:rPr>
              <a:t>The J-shaped curve of exponential growth characterizes some </a:t>
            </a:r>
            <a:r>
              <a:rPr lang="en-US" sz="2800" i="1" dirty="0" smtClean="0">
                <a:latin typeface="Arial" charset="0"/>
                <a:ea typeface="ヒラギノ角ゴ Pro W3" charset="0"/>
              </a:rPr>
              <a:t>rebounding </a:t>
            </a:r>
            <a:r>
              <a:rPr lang="en-US" sz="2800" dirty="0" smtClean="0">
                <a:latin typeface="Arial" charset="0"/>
                <a:ea typeface="ヒラギノ角ゴ Pro W3" charset="0"/>
              </a:rPr>
              <a:t>populations. </a:t>
            </a:r>
            <a:r>
              <a:rPr lang="en-US" sz="2600" dirty="0" smtClean="0">
                <a:latin typeface="Arial" charset="0"/>
                <a:ea typeface="ヒラギノ角ゴ Pro W3" charset="0"/>
              </a:rPr>
              <a:t>For example, the elephant population in Kruger National Park, South Africa, grew exponentially after hunting was banned. </a:t>
            </a:r>
            <a:r>
              <a:rPr lang="en-US" sz="2800" dirty="0" smtClean="0">
                <a:latin typeface="Times New Roman" charset="0"/>
                <a:ea typeface="ヒラギノ角ゴ Pro W3" charset="0"/>
              </a:rPr>
              <a:t>The logistic model describes how a population grows more slowly as it nears its carrying capacity. </a:t>
            </a:r>
            <a:r>
              <a:rPr lang="en-US" sz="2800" dirty="0" smtClean="0">
                <a:latin typeface="Arial" charset="0"/>
                <a:ea typeface="ヒラギノ角ゴ Pro W3" charset="0"/>
              </a:rPr>
              <a:t>Exponential growth cannot be sustained for long in any given population.</a:t>
            </a:r>
          </a:p>
          <a:p>
            <a:pPr marL="350838" indent="-350838" eaLnBrk="1" fontAlgn="auto" hangingPunct="1">
              <a:spcBef>
                <a:spcPts val="0"/>
              </a:spcBef>
              <a:spcAft>
                <a:spcPts val="0"/>
              </a:spcAft>
              <a:defRPr/>
            </a:pPr>
            <a:endParaRPr lang="en-US" sz="2800" dirty="0" smtClean="0">
              <a:latin typeface="Arial" charset="0"/>
              <a:ea typeface="ヒラギノ角ゴ Pro W3" charset="0"/>
            </a:endParaRPr>
          </a:p>
          <a:p>
            <a:pPr marL="350838" indent="-350838" eaLnBrk="1" fontAlgn="auto" hangingPunct="1">
              <a:spcBef>
                <a:spcPts val="0"/>
              </a:spcBef>
              <a:spcAft>
                <a:spcPts val="0"/>
              </a:spcAft>
              <a:defRPr/>
            </a:pPr>
            <a:r>
              <a:rPr lang="en-US" sz="2800" b="1" dirty="0" smtClean="0">
                <a:latin typeface="Arial" charset="0"/>
                <a:ea typeface="ヒラギノ角ゴ Pro W3" charset="0"/>
              </a:rPr>
              <a:t>The logistic model of population growth produces a sigmoid (S-shaped) curve. </a:t>
            </a:r>
            <a:r>
              <a:rPr lang="en-US" sz="2800" dirty="0" smtClean="0">
                <a:latin typeface="Arial" charset="0"/>
                <a:ea typeface="ヒラギノ角ゴ Pro W3" charset="0"/>
              </a:rPr>
              <a:t>A more realistic population model limits growth by incorporating carrying capacity. </a:t>
            </a:r>
            <a:r>
              <a:rPr lang="en-US" sz="2800" b="1" dirty="0" smtClean="0">
                <a:latin typeface="Arial" charset="0"/>
                <a:ea typeface="ヒラギノ角ゴ Pro W3" charset="0"/>
              </a:rPr>
              <a:t>Carrying capacity </a:t>
            </a:r>
            <a:r>
              <a:rPr lang="en-US" sz="2800" dirty="0" smtClean="0">
                <a:latin typeface="Arial" charset="0"/>
                <a:ea typeface="ヒラギノ角ゴ Pro W3" charset="0"/>
              </a:rPr>
              <a:t>(</a:t>
            </a:r>
            <a:r>
              <a:rPr lang="en-US" sz="2800" i="1" dirty="0" smtClean="0">
                <a:latin typeface="Arial" charset="0"/>
                <a:ea typeface="ヒラギノ角ゴ Pro W3" charset="0"/>
              </a:rPr>
              <a:t>K</a:t>
            </a:r>
            <a:r>
              <a:rPr lang="en-US" sz="2800" dirty="0" smtClean="0">
                <a:latin typeface="Arial" charset="0"/>
                <a:ea typeface="ヒラギノ角ゴ Pro W3" charset="0"/>
              </a:rPr>
              <a:t>) is the maximum population size the environment can support. Carrying capacity varies with the abundance of limiting resources. This figure shows</a:t>
            </a:r>
            <a:r>
              <a:rPr lang="en-US" sz="2800" dirty="0" smtClean="0">
                <a:latin typeface="Times New Roman" charset="0"/>
                <a:ea typeface="ヒラギノ角ゴ Pro W3" charset="0"/>
              </a:rPr>
              <a:t> population growth predicted by the logistic model. </a:t>
            </a:r>
            <a:r>
              <a:rPr lang="en-US" sz="2800" dirty="0" smtClean="0">
                <a:latin typeface="Arial" charset="0"/>
                <a:ea typeface="ヒラギノ角ゴ Pro W3" charset="0"/>
              </a:rPr>
              <a:t>The growth of laboratory populations of paramecia fits an S-shaped curve. These organisms are grown in a constant environment lacking predators and competitors.</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120E5C-C96E-4D58-B366-A6B7D1F1333F}" type="slidenum">
              <a:rPr lang="en-US" altLang="en-US" smtClean="0"/>
              <a:pPr>
                <a:spcBef>
                  <a:spcPct val="0"/>
                </a:spcBef>
              </a:pPr>
              <a:t>9</a:t>
            </a:fld>
            <a:endParaRPr lang="en-US" altLang="en-US" smtClean="0"/>
          </a:p>
        </p:txBody>
      </p:sp>
    </p:spTree>
    <p:extLst>
      <p:ext uri="{BB962C8B-B14F-4D97-AF65-F5344CB8AC3E}">
        <p14:creationId xmlns:p14="http://schemas.microsoft.com/office/powerpoint/2010/main" val="94718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solidFill>
                  <a:srgbClr val="440000"/>
                </a:solidFill>
              </a:rPr>
              <a:t>After the curve has leveled off, births and deaths are in balance and the population has </a:t>
            </a:r>
            <a:r>
              <a:rPr lang="en-US" altLang="en-US" i="1" smtClean="0">
                <a:solidFill>
                  <a:srgbClr val="440000"/>
                </a:solidFill>
              </a:rPr>
              <a:t>zero population growth</a:t>
            </a:r>
            <a:r>
              <a:rPr lang="en-US" altLang="en-US" smtClean="0">
                <a:solidFill>
                  <a:srgbClr val="440000"/>
                </a:solidFill>
              </a:rPr>
              <a:t>. This occurs because environmental limitations become increasingly effective in slowing population growth as the population density rises. When the density approaches the carrying capacity, the limitation becomes severe. A </a:t>
            </a:r>
            <a:r>
              <a:rPr lang="en-US" altLang="en-US" i="1" smtClean="0">
                <a:solidFill>
                  <a:srgbClr val="440000"/>
                </a:solidFill>
              </a:rPr>
              <a:t>density dependent limitation, (K-N)/K</a:t>
            </a:r>
            <a:r>
              <a:rPr lang="en-US" altLang="en-US" smtClean="0">
                <a:solidFill>
                  <a:srgbClr val="440000"/>
                </a:solidFill>
              </a:rPr>
              <a:t>, is one whose effect is determined by the density of the very population. </a:t>
            </a: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B6D6BF-A946-4981-8812-2F8D80D5E8D1}" type="slidenum">
              <a:rPr lang="en-US" altLang="en-US" smtClean="0"/>
              <a:pPr>
                <a:spcBef>
                  <a:spcPct val="0"/>
                </a:spcBef>
              </a:pPr>
              <a:t>10</a:t>
            </a:fld>
            <a:endParaRPr lang="en-US" altLang="en-US" smtClean="0"/>
          </a:p>
        </p:txBody>
      </p:sp>
    </p:spTree>
    <p:extLst>
      <p:ext uri="{BB962C8B-B14F-4D97-AF65-F5344CB8AC3E}">
        <p14:creationId xmlns:p14="http://schemas.microsoft.com/office/powerpoint/2010/main" val="338949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96DFF08F-DC6B-4601-B491-B0F83F6DD2DA}" type="datetimeFigureOut">
              <a:rPr lang="en-US" dirty="0"/>
              <a:pPr/>
              <a:t>7/12/2018</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7/12/2018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7/12/2018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7/12/2018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7/12/2018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7/12/2018</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6.emf"/><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effectLst/>
              </a:rPr>
              <a:t>ECOLOGY</a:t>
            </a:r>
            <a:endParaRPr lang="en-US" dirty="0">
              <a:solidFill>
                <a:schemeClr val="tx1"/>
              </a:solidFill>
              <a:effectLst/>
            </a:endParaRPr>
          </a:p>
        </p:txBody>
      </p:sp>
      <p:sp>
        <p:nvSpPr>
          <p:cNvPr id="3" name="Subtitle 2"/>
          <p:cNvSpPr>
            <a:spLocks noGrp="1"/>
          </p:cNvSpPr>
          <p:nvPr>
            <p:ph type="subTitle" idx="1"/>
          </p:nvPr>
        </p:nvSpPr>
        <p:spPr/>
        <p:txBody>
          <a:bodyPr>
            <a:normAutofit/>
          </a:bodyPr>
          <a:lstStyle/>
          <a:p>
            <a:r>
              <a:rPr lang="en-US" sz="4400" dirty="0" smtClean="0">
                <a:solidFill>
                  <a:schemeClr val="tx1"/>
                </a:solidFill>
              </a:rPr>
              <a:t>Population Growth Curves</a:t>
            </a:r>
            <a:endParaRPr lang="en-US" sz="4400" dirty="0">
              <a:solidFill>
                <a:schemeClr val="tx1"/>
              </a:solidFill>
            </a:endParaRPr>
          </a:p>
        </p:txBody>
      </p:sp>
    </p:spTree>
    <p:extLst>
      <p:ext uri="{BB962C8B-B14F-4D97-AF65-F5344CB8AC3E}">
        <p14:creationId xmlns:p14="http://schemas.microsoft.com/office/powerpoint/2010/main" val="2390760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524000" y="-19050"/>
            <a:ext cx="9144000" cy="1143000"/>
          </a:xfrm>
        </p:spPr>
        <p:txBody>
          <a:bodyPr/>
          <a:lstStyle/>
          <a:p>
            <a:pPr algn="ctr"/>
            <a:r>
              <a:rPr lang="en-US" altLang="en-US" b="1" dirty="0" smtClean="0">
                <a:solidFill>
                  <a:schemeClr val="tx1"/>
                </a:solidFill>
                <a:ea typeface="ＭＳ Ｐゴシック" panose="020B0600070205080204" pitchFamily="34" charset="-128"/>
              </a:rPr>
              <a:t>Growth Curve Relationship</a:t>
            </a:r>
          </a:p>
        </p:txBody>
      </p:sp>
      <p:sp>
        <p:nvSpPr>
          <p:cNvPr id="3277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68DE2E6-2B65-4EBD-AF37-D94F4BC24F6E}" type="slidenum">
              <a:rPr lang="en-US" altLang="en-US" sz="1200">
                <a:solidFill>
                  <a:srgbClr val="898989"/>
                </a:solidFill>
              </a:rPr>
              <a:pPr>
                <a:spcBef>
                  <a:spcPct val="0"/>
                </a:spcBef>
                <a:buFontTx/>
                <a:buNone/>
              </a:pPr>
              <a:t>10</a:t>
            </a:fld>
            <a:endParaRPr lang="en-US" altLang="en-US" sz="1200">
              <a:solidFill>
                <a:srgbClr val="898989"/>
              </a:solidFill>
            </a:endParaRPr>
          </a:p>
        </p:txBody>
      </p:sp>
      <p:pic>
        <p:nvPicPr>
          <p:cNvPr id="3277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12838"/>
            <a:ext cx="8763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189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826717" y="38100"/>
            <a:ext cx="10209029" cy="876300"/>
          </a:xfrm>
        </p:spPr>
        <p:txBody>
          <a:bodyPr>
            <a:noAutofit/>
          </a:bodyPr>
          <a:lstStyle/>
          <a:p>
            <a:pPr algn="ctr"/>
            <a:r>
              <a:rPr lang="en-US" altLang="en-US" b="1" dirty="0">
                <a:solidFill>
                  <a:schemeClr val="tx1"/>
                </a:solidFill>
                <a:ea typeface="ＭＳ Ｐゴシック" panose="020B0600070205080204" pitchFamily="34" charset="-128"/>
              </a:rPr>
              <a:t>Examining Logistic Population Growth </a:t>
            </a:r>
          </a:p>
        </p:txBody>
      </p:sp>
      <p:sp>
        <p:nvSpPr>
          <p:cNvPr id="34819" name="Content Placeholder 2"/>
          <p:cNvSpPr>
            <a:spLocks noGrp="1"/>
          </p:cNvSpPr>
          <p:nvPr>
            <p:ph sz="half" idx="1"/>
          </p:nvPr>
        </p:nvSpPr>
        <p:spPr>
          <a:xfrm>
            <a:off x="7772400" y="1295400"/>
            <a:ext cx="2895600" cy="2438400"/>
          </a:xfrm>
        </p:spPr>
        <p:txBody>
          <a:bodyPr>
            <a:normAutofit fontScale="85000" lnSpcReduction="10000"/>
          </a:bodyPr>
          <a:lstStyle/>
          <a:p>
            <a:pPr marL="0" indent="0">
              <a:buNone/>
            </a:pPr>
            <a:r>
              <a:rPr lang="en-US" altLang="en-US" sz="3200">
                <a:ea typeface="ＭＳ Ｐゴシック" panose="020B0600070205080204" pitchFamily="34" charset="-128"/>
              </a:rPr>
              <a:t>Graph the data given as it relates to a logistic curve.  </a:t>
            </a:r>
            <a:br>
              <a:rPr lang="en-US" altLang="en-US" sz="3200">
                <a:ea typeface="ＭＳ Ｐゴシック" panose="020B0600070205080204" pitchFamily="34" charset="-128"/>
              </a:rPr>
            </a:br>
            <a:r>
              <a:rPr lang="en-US" altLang="en-US" sz="3200">
                <a:ea typeface="ＭＳ Ｐゴシック" panose="020B0600070205080204" pitchFamily="34" charset="-128"/>
              </a:rPr>
              <a:t/>
            </a:r>
            <a:br>
              <a:rPr lang="en-US" altLang="en-US" sz="3200">
                <a:ea typeface="ＭＳ Ｐゴシック" panose="020B0600070205080204" pitchFamily="34" charset="-128"/>
              </a:rPr>
            </a:br>
            <a:r>
              <a:rPr lang="en-US" altLang="en-US" sz="3200">
                <a:ea typeface="ＭＳ Ｐゴシック" panose="020B0600070205080204" pitchFamily="34" charset="-128"/>
              </a:rPr>
              <a:t>Title, label and scale your graph properly.</a:t>
            </a:r>
          </a:p>
        </p:txBody>
      </p:sp>
      <p:pic>
        <p:nvPicPr>
          <p:cNvPr id="34820"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531938" y="990600"/>
            <a:ext cx="6164262" cy="5867400"/>
          </a:xfrm>
        </p:spPr>
      </p:pic>
      <p:sp>
        <p:nvSpPr>
          <p:cNvPr id="3482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982294B-5FE8-4056-AA26-6F817D9A6FDC}" type="slidenum">
              <a:rPr lang="en-US" altLang="en-US" sz="1200">
                <a:solidFill>
                  <a:srgbClr val="898989"/>
                </a:solidFill>
              </a:rPr>
              <a:pPr>
                <a:spcBef>
                  <a:spcPct val="0"/>
                </a:spcBef>
                <a:buFontTx/>
                <a:buNone/>
              </a:pPr>
              <a:t>11</a:t>
            </a:fld>
            <a:endParaRPr lang="en-US" altLang="en-US" sz="1200">
              <a:solidFill>
                <a:srgbClr val="898989"/>
              </a:solidFill>
            </a:endParaRPr>
          </a:p>
        </p:txBody>
      </p:sp>
    </p:spTree>
    <p:extLst>
      <p:ext uri="{BB962C8B-B14F-4D97-AF65-F5344CB8AC3E}">
        <p14:creationId xmlns:p14="http://schemas.microsoft.com/office/powerpoint/2010/main" val="3965142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515649" y="38100"/>
            <a:ext cx="9520097" cy="876300"/>
          </a:xfrm>
        </p:spPr>
        <p:txBody>
          <a:bodyPr>
            <a:noAutofit/>
          </a:bodyPr>
          <a:lstStyle/>
          <a:p>
            <a:r>
              <a:rPr lang="en-US" altLang="en-US" b="1" dirty="0">
                <a:solidFill>
                  <a:schemeClr val="tx1"/>
                </a:solidFill>
                <a:ea typeface="ＭＳ Ｐゴシック" panose="020B0600070205080204" pitchFamily="34" charset="-128"/>
              </a:rPr>
              <a:t>Examining Logistic Population Growth </a:t>
            </a:r>
          </a:p>
        </p:txBody>
      </p:sp>
      <p:sp>
        <p:nvSpPr>
          <p:cNvPr id="3686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014AD74-E3EB-48A2-BE28-33BEC67D7A46}" type="slidenum">
              <a:rPr lang="en-US" altLang="en-US" sz="1200">
                <a:solidFill>
                  <a:srgbClr val="898989"/>
                </a:solidFill>
              </a:rPr>
              <a:pPr>
                <a:spcBef>
                  <a:spcPct val="0"/>
                </a:spcBef>
                <a:buFontTx/>
                <a:buNone/>
              </a:pPr>
              <a:t>12</a:t>
            </a:fld>
            <a:endParaRPr lang="en-US" altLang="en-US" sz="1200">
              <a:solidFill>
                <a:srgbClr val="898989"/>
              </a:solidFill>
            </a:endParaRPr>
          </a:p>
        </p:txBody>
      </p:sp>
      <p:pic>
        <p:nvPicPr>
          <p:cNvPr id="368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350" y="1752601"/>
            <a:ext cx="58293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8"/>
          <p:cNvSpPr txBox="1">
            <a:spLocks noChangeArrowheads="1"/>
          </p:cNvSpPr>
          <p:nvPr/>
        </p:nvSpPr>
        <p:spPr bwMode="auto">
          <a:xfrm>
            <a:off x="2724150" y="1076326"/>
            <a:ext cx="67818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t>Hypothetical Example of Logistic Growth Curve </a:t>
            </a:r>
          </a:p>
          <a:p>
            <a:pPr eaLnBrk="1" hangingPunct="1">
              <a:spcBef>
                <a:spcPct val="0"/>
              </a:spcBef>
              <a:buFontTx/>
              <a:buNone/>
            </a:pPr>
            <a:r>
              <a:rPr lang="en-US" altLang="en-US" sz="1800" i="1"/>
              <a:t>K = </a:t>
            </a:r>
            <a:r>
              <a:rPr lang="en-US" altLang="en-US" sz="1800"/>
              <a:t>1,000</a:t>
            </a:r>
            <a:r>
              <a:rPr lang="en-US" altLang="en-US" sz="1800" i="1"/>
              <a:t> &amp; r</a:t>
            </a:r>
            <a:r>
              <a:rPr lang="en-US" altLang="en-US" sz="1800" i="1" baseline="-25000"/>
              <a:t>max</a:t>
            </a:r>
            <a:r>
              <a:rPr lang="en-US" altLang="en-US" sz="1800" i="1"/>
              <a:t> </a:t>
            </a:r>
            <a:r>
              <a:rPr lang="en-US" altLang="en-US" sz="1800"/>
              <a:t>= 0.05 per Individual  per Year</a:t>
            </a:r>
          </a:p>
        </p:txBody>
      </p:sp>
      <p:pic>
        <p:nvPicPr>
          <p:cNvPr id="36870" name="Ink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676" y="2203451"/>
            <a:ext cx="5002213"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Ink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3426" y="1473200"/>
            <a:ext cx="225107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327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00" y="228601"/>
            <a:ext cx="9144000" cy="758825"/>
          </a:xfrm>
        </p:spPr>
        <p:txBody>
          <a:bodyPr>
            <a:normAutofit/>
          </a:bodyPr>
          <a:lstStyle/>
          <a:p>
            <a:pPr algn="ctr"/>
            <a:r>
              <a:rPr lang="en-US" altLang="en-US" b="1" dirty="0">
                <a:solidFill>
                  <a:schemeClr val="tx1"/>
                </a:solidFill>
                <a:ea typeface="ＭＳ Ｐゴシック" panose="020B0600070205080204" pitchFamily="34" charset="-128"/>
              </a:rPr>
              <a:t>Population Reproductive Strategies</a:t>
            </a:r>
          </a:p>
        </p:txBody>
      </p:sp>
      <p:sp>
        <p:nvSpPr>
          <p:cNvPr id="14339" name="Rectangle 3"/>
          <p:cNvSpPr>
            <a:spLocks noGrp="1" noChangeArrowheads="1"/>
          </p:cNvSpPr>
          <p:nvPr>
            <p:ph sz="half" idx="1"/>
          </p:nvPr>
        </p:nvSpPr>
        <p:spPr>
          <a:xfrm>
            <a:off x="250685" y="1295400"/>
            <a:ext cx="5511287" cy="4114800"/>
          </a:xfrm>
        </p:spPr>
        <p:txBody>
          <a:bodyPr>
            <a:normAutofit/>
          </a:bodyPr>
          <a:lstStyle/>
          <a:p>
            <a:r>
              <a:rPr lang="en-US" altLang="en-US" sz="3200" i="1" u="sng" dirty="0">
                <a:solidFill>
                  <a:schemeClr val="tx1"/>
                </a:solidFill>
                <a:ea typeface="ＭＳ Ｐゴシック" panose="020B0600070205080204" pitchFamily="34" charset="-128"/>
              </a:rPr>
              <a:t>r</a:t>
            </a:r>
            <a:r>
              <a:rPr lang="en-US" altLang="en-US" sz="3200" u="sng" dirty="0">
                <a:solidFill>
                  <a:schemeClr val="tx1"/>
                </a:solidFill>
                <a:ea typeface="ＭＳ Ｐゴシック" panose="020B0600070205080204" pitchFamily="34" charset="-128"/>
              </a:rPr>
              <a:t>-selected </a:t>
            </a:r>
            <a:r>
              <a:rPr lang="en-US" altLang="en-US" sz="3200" dirty="0">
                <a:solidFill>
                  <a:schemeClr val="tx1"/>
                </a:solidFill>
                <a:ea typeface="ＭＳ Ｐゴシック" panose="020B0600070205080204" pitchFamily="34" charset="-128"/>
              </a:rPr>
              <a:t>(opportunistic)</a:t>
            </a:r>
          </a:p>
          <a:p>
            <a:pPr lvl="1"/>
            <a:r>
              <a:rPr lang="en-US" altLang="en-US" sz="3200" dirty="0">
                <a:solidFill>
                  <a:schemeClr val="tx1"/>
                </a:solidFill>
                <a:ea typeface="ＭＳ Ｐゴシック" panose="020B0600070205080204" pitchFamily="34" charset="-128"/>
              </a:rPr>
              <a:t>Short maturation &amp; lifespan</a:t>
            </a:r>
          </a:p>
          <a:p>
            <a:pPr lvl="1"/>
            <a:r>
              <a:rPr lang="en-US" altLang="en-US" sz="3200" dirty="0">
                <a:solidFill>
                  <a:schemeClr val="tx1"/>
                </a:solidFill>
                <a:ea typeface="ＭＳ Ｐゴシック" panose="020B0600070205080204" pitchFamily="34" charset="-128"/>
              </a:rPr>
              <a:t>Many (small) offspring;   usually 1 (early) </a:t>
            </a:r>
            <a:r>
              <a:rPr lang="en-US" altLang="en-US" sz="3200" dirty="0" smtClean="0">
                <a:solidFill>
                  <a:schemeClr val="tx1"/>
                </a:solidFill>
                <a:ea typeface="ＭＳ Ｐゴシック" panose="020B0600070205080204" pitchFamily="34" charset="-128"/>
              </a:rPr>
              <a:t>reproduction </a:t>
            </a:r>
            <a:endParaRPr lang="en-US" altLang="en-US" sz="3200" dirty="0">
              <a:solidFill>
                <a:schemeClr val="tx1"/>
              </a:solidFill>
              <a:ea typeface="ＭＳ Ｐゴシック" panose="020B0600070205080204" pitchFamily="34" charset="-128"/>
            </a:endParaRPr>
          </a:p>
          <a:p>
            <a:pPr lvl="1"/>
            <a:r>
              <a:rPr lang="en-US" altLang="en-US" sz="3200" dirty="0">
                <a:solidFill>
                  <a:schemeClr val="tx1"/>
                </a:solidFill>
                <a:ea typeface="ＭＳ Ｐゴシック" panose="020B0600070205080204" pitchFamily="34" charset="-128"/>
              </a:rPr>
              <a:t>No parental care</a:t>
            </a:r>
          </a:p>
          <a:p>
            <a:pPr lvl="1"/>
            <a:r>
              <a:rPr lang="en-US" altLang="en-US" sz="3200" dirty="0">
                <a:solidFill>
                  <a:schemeClr val="tx1"/>
                </a:solidFill>
                <a:ea typeface="ＭＳ Ｐゴシック" panose="020B0600070205080204" pitchFamily="34" charset="-128"/>
              </a:rPr>
              <a:t>High death rate</a:t>
            </a:r>
          </a:p>
          <a:p>
            <a:pPr>
              <a:buFont typeface="Wingdings" panose="05000000000000000000" pitchFamily="2" charset="2"/>
              <a:buNone/>
            </a:pPr>
            <a:endParaRPr lang="en-US" altLang="en-US" sz="3200" dirty="0">
              <a:latin typeface="Verdana" panose="020B0604030504040204" pitchFamily="34" charset="0"/>
              <a:ea typeface="ＭＳ Ｐゴシック" panose="020B0600070205080204" pitchFamily="34" charset="-128"/>
            </a:endParaRPr>
          </a:p>
        </p:txBody>
      </p:sp>
      <p:sp>
        <p:nvSpPr>
          <p:cNvPr id="14340" name="Rectangle 4"/>
          <p:cNvSpPr>
            <a:spLocks noGrp="1" noChangeArrowheads="1"/>
          </p:cNvSpPr>
          <p:nvPr>
            <p:ph sz="half" idx="2"/>
          </p:nvPr>
        </p:nvSpPr>
        <p:spPr>
          <a:xfrm>
            <a:off x="6375748" y="1295400"/>
            <a:ext cx="5549030" cy="4114800"/>
          </a:xfrm>
        </p:spPr>
        <p:txBody>
          <a:bodyPr>
            <a:normAutofit/>
          </a:bodyPr>
          <a:lstStyle/>
          <a:p>
            <a:r>
              <a:rPr lang="en-US" altLang="en-US" sz="3200" i="1" u="sng" dirty="0">
                <a:solidFill>
                  <a:schemeClr val="tx1"/>
                </a:solidFill>
                <a:ea typeface="ＭＳ Ｐゴシック" panose="020B0600070205080204" pitchFamily="34" charset="-128"/>
              </a:rPr>
              <a:t>K</a:t>
            </a:r>
            <a:r>
              <a:rPr lang="en-US" altLang="en-US" sz="3200" u="sng" dirty="0">
                <a:solidFill>
                  <a:schemeClr val="tx1"/>
                </a:solidFill>
                <a:ea typeface="ＭＳ Ｐゴシック" panose="020B0600070205080204" pitchFamily="34" charset="-128"/>
              </a:rPr>
              <a:t>-selected </a:t>
            </a:r>
            <a:r>
              <a:rPr lang="en-US" altLang="en-US" sz="3200" dirty="0">
                <a:solidFill>
                  <a:schemeClr val="tx1"/>
                </a:solidFill>
                <a:ea typeface="ＭＳ Ｐゴシック" panose="020B0600070205080204" pitchFamily="34" charset="-128"/>
              </a:rPr>
              <a:t>(</a:t>
            </a:r>
            <a:r>
              <a:rPr lang="en-US" altLang="en-US" sz="3200" dirty="0" err="1">
                <a:solidFill>
                  <a:schemeClr val="tx1"/>
                </a:solidFill>
                <a:ea typeface="ＭＳ Ｐゴシック" panose="020B0600070205080204" pitchFamily="34" charset="-128"/>
              </a:rPr>
              <a:t>equilibrial</a:t>
            </a:r>
            <a:r>
              <a:rPr lang="en-US" altLang="en-US" sz="3200" dirty="0">
                <a:solidFill>
                  <a:schemeClr val="tx1"/>
                </a:solidFill>
                <a:ea typeface="ＭＳ Ｐゴシック" panose="020B0600070205080204" pitchFamily="34" charset="-128"/>
              </a:rPr>
              <a:t>)</a:t>
            </a:r>
            <a:endParaRPr lang="en-US" altLang="en-US" sz="3200" u="sng" dirty="0">
              <a:solidFill>
                <a:schemeClr val="tx1"/>
              </a:solidFill>
              <a:ea typeface="ＭＳ Ｐゴシック" panose="020B0600070205080204" pitchFamily="34" charset="-128"/>
            </a:endParaRPr>
          </a:p>
          <a:p>
            <a:pPr lvl="1"/>
            <a:r>
              <a:rPr lang="en-US" altLang="en-US" sz="3200" dirty="0">
                <a:solidFill>
                  <a:schemeClr val="tx1"/>
                </a:solidFill>
                <a:ea typeface="ＭＳ Ｐゴシック" panose="020B0600070205080204" pitchFamily="34" charset="-128"/>
              </a:rPr>
              <a:t>Long maturation &amp; lifespan</a:t>
            </a:r>
          </a:p>
          <a:p>
            <a:pPr lvl="1"/>
            <a:r>
              <a:rPr lang="en-US" altLang="en-US" sz="3200" dirty="0">
                <a:solidFill>
                  <a:schemeClr val="tx1"/>
                </a:solidFill>
                <a:ea typeface="ＭＳ Ｐゴシック" panose="020B0600070205080204" pitchFamily="34" charset="-128"/>
              </a:rPr>
              <a:t>Few (large) offspring; usually several (late) reproductions</a:t>
            </a:r>
          </a:p>
          <a:p>
            <a:pPr lvl="1"/>
            <a:r>
              <a:rPr lang="en-US" altLang="en-US" sz="3200" dirty="0">
                <a:solidFill>
                  <a:schemeClr val="tx1"/>
                </a:solidFill>
                <a:ea typeface="ＭＳ Ｐゴシック" panose="020B0600070205080204" pitchFamily="34" charset="-128"/>
              </a:rPr>
              <a:t>Extensive parental care</a:t>
            </a:r>
          </a:p>
          <a:p>
            <a:pPr lvl="1"/>
            <a:r>
              <a:rPr lang="en-US" altLang="en-US" sz="3200" dirty="0">
                <a:solidFill>
                  <a:schemeClr val="tx1"/>
                </a:solidFill>
                <a:ea typeface="ＭＳ Ｐゴシック" panose="020B0600070205080204" pitchFamily="34" charset="-128"/>
              </a:rPr>
              <a:t>Low death rate</a:t>
            </a:r>
          </a:p>
        </p:txBody>
      </p:sp>
      <p:pic>
        <p:nvPicPr>
          <p:cNvPr id="38917" name="Picture 6" descr="insects-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905" y="5140627"/>
            <a:ext cx="1716088"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0" descr="http://i.dailymail.co.uk/i/pix/2010/03/02/article-1254813-0000131600000CB2-786_468x3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9514" y="4575968"/>
            <a:ext cx="30480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2" descr="http://img.ehowcdn.com/article-page-main/ehow/images/a05/5j/9v/long-baby-birds-stay-nest-800x8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6899" y="4778677"/>
            <a:ext cx="1477963"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4" descr="http://t1.gstatic.com/images?q=tbn:ANd9GcS6iOXHaJBJBhdtZAXuL7UIp1GFxS96oX2aN6zsjFJENZGU9Pu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812" y="4943909"/>
            <a:ext cx="1644087" cy="152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8" descr="http://t2.gstatic.com/images?q=tbn:ANd9GcQVqS_kE2NWChTMcPwxTYDMb5OCsmsILaNFalsgWvPO2DjSWl_0MG2CQr1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3035" y="4739784"/>
            <a:ext cx="1848787" cy="172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2115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subTnLst>
                                    <p:animClr clrSpc="rgb" dir="cw">
                                      <p:cBhvr override="childStyle">
                                        <p:cTn dur="1" fill="hold" display="0" masterRel="nextClick" afterEffect="1"/>
                                        <p:tgtEl>
                                          <p:spTgt spid="14339">
                                            <p:txEl>
                                              <p:pRg st="0" end="0"/>
                                            </p:txEl>
                                          </p:spTgt>
                                        </p:tgtEl>
                                        <p:attrNameLst>
                                          <p:attrName>ppt_c</p:attrName>
                                        </p:attrNameLst>
                                      </p:cBhvr>
                                      <p:to>
                                        <a:schemeClr val="accent2"/>
                                      </p:to>
                                    </p:animClr>
                                  </p:subTnLst>
                                </p:cTn>
                              </p:par>
                              <p:par>
                                <p:cTn id="8" presetID="9" presetClass="entr" presetSubtype="0" fill="hold" grpId="0" nodeType="withEffect">
                                  <p:stCondLst>
                                    <p:cond delay="0"/>
                                  </p:stCondLst>
                                  <p:childTnLst>
                                    <p:set>
                                      <p:cBhvr>
                                        <p:cTn id="9" dur="1" fill="hold">
                                          <p:stCondLst>
                                            <p:cond delay="0"/>
                                          </p:stCondLst>
                                        </p:cTn>
                                        <p:tgtEl>
                                          <p:spTgt spid="14339">
                                            <p:txEl>
                                              <p:pRg st="1" end="1"/>
                                            </p:txEl>
                                          </p:spTgt>
                                        </p:tgtEl>
                                        <p:attrNameLst>
                                          <p:attrName>style.visibility</p:attrName>
                                        </p:attrNameLst>
                                      </p:cBhvr>
                                      <p:to>
                                        <p:strVal val="visible"/>
                                      </p:to>
                                    </p:set>
                                    <p:animEffect transition="in" filter="dissolve">
                                      <p:cBhvr>
                                        <p:cTn id="10" dur="500"/>
                                        <p:tgtEl>
                                          <p:spTgt spid="14339">
                                            <p:txEl>
                                              <p:pRg st="1" end="1"/>
                                            </p:txEl>
                                          </p:spTgt>
                                        </p:tgtEl>
                                      </p:cBhvr>
                                    </p:animEffect>
                                  </p:childTnLst>
                                  <p:subTnLst>
                                    <p:animClr clrSpc="rgb" dir="cw">
                                      <p:cBhvr override="childStyle">
                                        <p:cTn dur="1" fill="hold" display="0" masterRel="nextClick" afterEffect="1"/>
                                        <p:tgtEl>
                                          <p:spTgt spid="14339">
                                            <p:txEl>
                                              <p:pRg st="1" end="1"/>
                                            </p:txEl>
                                          </p:spTgt>
                                        </p:tgtEl>
                                        <p:attrNameLst>
                                          <p:attrName>ppt_c</p:attrName>
                                        </p:attrNameLst>
                                      </p:cBhvr>
                                      <p:to>
                                        <a:schemeClr val="accent2"/>
                                      </p:to>
                                    </p:animClr>
                                  </p:subTnLst>
                                </p:cTn>
                              </p:par>
                              <p:par>
                                <p:cTn id="11" presetID="9" presetClass="entr" presetSubtype="0" fill="hold" grpId="0"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Effect transition="in" filter="dissolve">
                                      <p:cBhvr>
                                        <p:cTn id="13" dur="500"/>
                                        <p:tgtEl>
                                          <p:spTgt spid="14339">
                                            <p:txEl>
                                              <p:pRg st="2" end="2"/>
                                            </p:txEl>
                                          </p:spTgt>
                                        </p:tgtEl>
                                      </p:cBhvr>
                                    </p:animEffect>
                                  </p:childTnLst>
                                  <p:subTnLst>
                                    <p:animClr clrSpc="rgb" dir="cw">
                                      <p:cBhvr override="childStyle">
                                        <p:cTn dur="1" fill="hold" display="0" masterRel="nextClick" afterEffect="1"/>
                                        <p:tgtEl>
                                          <p:spTgt spid="14339">
                                            <p:txEl>
                                              <p:pRg st="2" end="2"/>
                                            </p:txEl>
                                          </p:spTgt>
                                        </p:tgtEl>
                                        <p:attrNameLst>
                                          <p:attrName>ppt_c</p:attrName>
                                        </p:attrNameLst>
                                      </p:cBhvr>
                                      <p:to>
                                        <a:schemeClr val="accent2"/>
                                      </p:to>
                                    </p:animClr>
                                  </p:subTnLst>
                                </p:cTn>
                              </p:par>
                              <p:par>
                                <p:cTn id="14" presetID="9" presetClass="entr" presetSubtype="0" fill="hold" grpId="0" nodeType="withEffect">
                                  <p:stCondLst>
                                    <p:cond delay="0"/>
                                  </p:stCondLst>
                                  <p:childTnLst>
                                    <p:set>
                                      <p:cBhvr>
                                        <p:cTn id="15" dur="1" fill="hold">
                                          <p:stCondLst>
                                            <p:cond delay="0"/>
                                          </p:stCondLst>
                                        </p:cTn>
                                        <p:tgtEl>
                                          <p:spTgt spid="14339">
                                            <p:txEl>
                                              <p:pRg st="3" end="3"/>
                                            </p:txEl>
                                          </p:spTgt>
                                        </p:tgtEl>
                                        <p:attrNameLst>
                                          <p:attrName>style.visibility</p:attrName>
                                        </p:attrNameLst>
                                      </p:cBhvr>
                                      <p:to>
                                        <p:strVal val="visible"/>
                                      </p:to>
                                    </p:set>
                                    <p:animEffect transition="in" filter="dissolve">
                                      <p:cBhvr>
                                        <p:cTn id="16" dur="500"/>
                                        <p:tgtEl>
                                          <p:spTgt spid="14339">
                                            <p:txEl>
                                              <p:pRg st="3" end="3"/>
                                            </p:txEl>
                                          </p:spTgt>
                                        </p:tgtEl>
                                      </p:cBhvr>
                                    </p:animEffect>
                                  </p:childTnLst>
                                  <p:subTnLst>
                                    <p:animClr clrSpc="rgb" dir="cw">
                                      <p:cBhvr override="childStyle">
                                        <p:cTn dur="1" fill="hold" display="0" masterRel="nextClick" afterEffect="1"/>
                                        <p:tgtEl>
                                          <p:spTgt spid="14339">
                                            <p:txEl>
                                              <p:pRg st="3" end="3"/>
                                            </p:txEl>
                                          </p:spTgt>
                                        </p:tgtEl>
                                        <p:attrNameLst>
                                          <p:attrName>ppt_c</p:attrName>
                                        </p:attrNameLst>
                                      </p:cBhvr>
                                      <p:to>
                                        <a:schemeClr val="accent2"/>
                                      </p:to>
                                    </p:animClr>
                                  </p:subTnLst>
                                </p:cTn>
                              </p:par>
                              <p:par>
                                <p:cTn id="17" presetID="9" presetClass="entr" presetSubtype="0" fill="hold" grpId="0" nodeType="with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animEffect transition="in" filter="dissolve">
                                      <p:cBhvr>
                                        <p:cTn id="19" dur="500"/>
                                        <p:tgtEl>
                                          <p:spTgt spid="14339">
                                            <p:txEl>
                                              <p:pRg st="4" end="4"/>
                                            </p:txEl>
                                          </p:spTgt>
                                        </p:tgtEl>
                                      </p:cBhvr>
                                    </p:animEffect>
                                  </p:childTnLst>
                                  <p:subTnLst>
                                    <p:animClr clrSpc="rgb" dir="cw">
                                      <p:cBhvr override="childStyle">
                                        <p:cTn dur="1" fill="hold" display="0" masterRel="nextClick" afterEffect="1"/>
                                        <p:tgtEl>
                                          <p:spTgt spid="14339">
                                            <p:txEl>
                                              <p:pRg st="4" end="4"/>
                                            </p:txEl>
                                          </p:spTgt>
                                        </p:tgtEl>
                                        <p:attrNameLst>
                                          <p:attrName>ppt_c</p:attrName>
                                        </p:attrNameLst>
                                      </p:cBhvr>
                                      <p:to>
                                        <a:schemeClr val="accent2"/>
                                      </p:to>
                                    </p:animClr>
                                  </p:sub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4340">
                                            <p:txEl>
                                              <p:pRg st="0" end="0"/>
                                            </p:txEl>
                                          </p:spTgt>
                                        </p:tgtEl>
                                        <p:attrNameLst>
                                          <p:attrName>style.visibility</p:attrName>
                                        </p:attrNameLst>
                                      </p:cBhvr>
                                      <p:to>
                                        <p:strVal val="visible"/>
                                      </p:to>
                                    </p:set>
                                    <p:animEffect transition="in" filter="dissolve">
                                      <p:cBhvr>
                                        <p:cTn id="24" dur="500"/>
                                        <p:tgtEl>
                                          <p:spTgt spid="14340">
                                            <p:txEl>
                                              <p:pRg st="0" end="0"/>
                                            </p:txEl>
                                          </p:spTgt>
                                        </p:tgtEl>
                                      </p:cBhvr>
                                    </p:animEffect>
                                  </p:childTnLst>
                                  <p:subTnLst>
                                    <p:animClr clrSpc="rgb" dir="cw">
                                      <p:cBhvr override="childStyle">
                                        <p:cTn dur="1" fill="hold" display="0" masterRel="nextClick" afterEffect="1"/>
                                        <p:tgtEl>
                                          <p:spTgt spid="14340">
                                            <p:txEl>
                                              <p:pRg st="0" end="0"/>
                                            </p:txEl>
                                          </p:spTgt>
                                        </p:tgtEl>
                                        <p:attrNameLst>
                                          <p:attrName>ppt_c</p:attrName>
                                        </p:attrNameLst>
                                      </p:cBhvr>
                                      <p:to>
                                        <a:schemeClr val="accent2"/>
                                      </p:to>
                                    </p:animClr>
                                  </p:subTnLst>
                                </p:cTn>
                              </p:par>
                              <p:par>
                                <p:cTn id="25" presetID="9" presetClass="entr" presetSubtype="0" fill="hold" grpId="0" nodeType="withEffect">
                                  <p:stCondLst>
                                    <p:cond delay="0"/>
                                  </p:stCondLst>
                                  <p:childTnLst>
                                    <p:set>
                                      <p:cBhvr>
                                        <p:cTn id="26" dur="1" fill="hold">
                                          <p:stCondLst>
                                            <p:cond delay="0"/>
                                          </p:stCondLst>
                                        </p:cTn>
                                        <p:tgtEl>
                                          <p:spTgt spid="14340">
                                            <p:txEl>
                                              <p:pRg st="1" end="1"/>
                                            </p:txEl>
                                          </p:spTgt>
                                        </p:tgtEl>
                                        <p:attrNameLst>
                                          <p:attrName>style.visibility</p:attrName>
                                        </p:attrNameLst>
                                      </p:cBhvr>
                                      <p:to>
                                        <p:strVal val="visible"/>
                                      </p:to>
                                    </p:set>
                                    <p:animEffect transition="in" filter="dissolve">
                                      <p:cBhvr>
                                        <p:cTn id="27" dur="500"/>
                                        <p:tgtEl>
                                          <p:spTgt spid="14340">
                                            <p:txEl>
                                              <p:pRg st="1" end="1"/>
                                            </p:txEl>
                                          </p:spTgt>
                                        </p:tgtEl>
                                      </p:cBhvr>
                                    </p:animEffect>
                                  </p:childTnLst>
                                  <p:subTnLst>
                                    <p:animClr clrSpc="rgb" dir="cw">
                                      <p:cBhvr override="childStyle">
                                        <p:cTn dur="1" fill="hold" display="0" masterRel="nextClick" afterEffect="1"/>
                                        <p:tgtEl>
                                          <p:spTgt spid="14340">
                                            <p:txEl>
                                              <p:pRg st="1" end="1"/>
                                            </p:txEl>
                                          </p:spTgt>
                                        </p:tgtEl>
                                        <p:attrNameLst>
                                          <p:attrName>ppt_c</p:attrName>
                                        </p:attrNameLst>
                                      </p:cBhvr>
                                      <p:to>
                                        <a:schemeClr val="accent2"/>
                                      </p:to>
                                    </p:animClr>
                                  </p:subTnLst>
                                </p:cTn>
                              </p:par>
                              <p:par>
                                <p:cTn id="28" presetID="9" presetClass="entr" presetSubtype="0" fill="hold" grpId="0" nodeType="withEffect">
                                  <p:stCondLst>
                                    <p:cond delay="0"/>
                                  </p:stCondLst>
                                  <p:childTnLst>
                                    <p:set>
                                      <p:cBhvr>
                                        <p:cTn id="29" dur="1" fill="hold">
                                          <p:stCondLst>
                                            <p:cond delay="0"/>
                                          </p:stCondLst>
                                        </p:cTn>
                                        <p:tgtEl>
                                          <p:spTgt spid="14340">
                                            <p:txEl>
                                              <p:pRg st="2" end="2"/>
                                            </p:txEl>
                                          </p:spTgt>
                                        </p:tgtEl>
                                        <p:attrNameLst>
                                          <p:attrName>style.visibility</p:attrName>
                                        </p:attrNameLst>
                                      </p:cBhvr>
                                      <p:to>
                                        <p:strVal val="visible"/>
                                      </p:to>
                                    </p:set>
                                    <p:animEffect transition="in" filter="dissolve">
                                      <p:cBhvr>
                                        <p:cTn id="30" dur="500"/>
                                        <p:tgtEl>
                                          <p:spTgt spid="14340">
                                            <p:txEl>
                                              <p:pRg st="2" end="2"/>
                                            </p:txEl>
                                          </p:spTgt>
                                        </p:tgtEl>
                                      </p:cBhvr>
                                    </p:animEffect>
                                  </p:childTnLst>
                                  <p:subTnLst>
                                    <p:animClr clrSpc="rgb" dir="cw">
                                      <p:cBhvr override="childStyle">
                                        <p:cTn dur="1" fill="hold" display="0" masterRel="nextClick" afterEffect="1"/>
                                        <p:tgtEl>
                                          <p:spTgt spid="14340">
                                            <p:txEl>
                                              <p:pRg st="2" end="2"/>
                                            </p:txEl>
                                          </p:spTgt>
                                        </p:tgtEl>
                                        <p:attrNameLst>
                                          <p:attrName>ppt_c</p:attrName>
                                        </p:attrNameLst>
                                      </p:cBhvr>
                                      <p:to>
                                        <a:schemeClr val="accent2"/>
                                      </p:to>
                                    </p:animClr>
                                  </p:subTnLst>
                                </p:cTn>
                              </p:par>
                              <p:par>
                                <p:cTn id="31" presetID="9" presetClass="entr" presetSubtype="0" fill="hold" grpId="0" nodeType="withEffect">
                                  <p:stCondLst>
                                    <p:cond delay="0"/>
                                  </p:stCondLst>
                                  <p:childTnLst>
                                    <p:set>
                                      <p:cBhvr>
                                        <p:cTn id="32" dur="1" fill="hold">
                                          <p:stCondLst>
                                            <p:cond delay="0"/>
                                          </p:stCondLst>
                                        </p:cTn>
                                        <p:tgtEl>
                                          <p:spTgt spid="14340">
                                            <p:txEl>
                                              <p:pRg st="3" end="3"/>
                                            </p:txEl>
                                          </p:spTgt>
                                        </p:tgtEl>
                                        <p:attrNameLst>
                                          <p:attrName>style.visibility</p:attrName>
                                        </p:attrNameLst>
                                      </p:cBhvr>
                                      <p:to>
                                        <p:strVal val="visible"/>
                                      </p:to>
                                    </p:set>
                                    <p:animEffect transition="in" filter="dissolve">
                                      <p:cBhvr>
                                        <p:cTn id="33" dur="500"/>
                                        <p:tgtEl>
                                          <p:spTgt spid="14340">
                                            <p:txEl>
                                              <p:pRg st="3" end="3"/>
                                            </p:txEl>
                                          </p:spTgt>
                                        </p:tgtEl>
                                      </p:cBhvr>
                                    </p:animEffect>
                                  </p:childTnLst>
                                  <p:subTnLst>
                                    <p:animClr clrSpc="rgb" dir="cw">
                                      <p:cBhvr override="childStyle">
                                        <p:cTn dur="1" fill="hold" display="0" masterRel="nextClick" afterEffect="1"/>
                                        <p:tgtEl>
                                          <p:spTgt spid="14340">
                                            <p:txEl>
                                              <p:pRg st="3" end="3"/>
                                            </p:txEl>
                                          </p:spTgt>
                                        </p:tgtEl>
                                        <p:attrNameLst>
                                          <p:attrName>ppt_c</p:attrName>
                                        </p:attrNameLst>
                                      </p:cBhvr>
                                      <p:to>
                                        <a:schemeClr val="accent2"/>
                                      </p:to>
                                    </p:animClr>
                                  </p:subTnLst>
                                </p:cTn>
                              </p:par>
                              <p:par>
                                <p:cTn id="34" presetID="9" presetClass="entr" presetSubtype="0" fill="hold" grpId="0" nodeType="withEffect">
                                  <p:stCondLst>
                                    <p:cond delay="0"/>
                                  </p:stCondLst>
                                  <p:childTnLst>
                                    <p:set>
                                      <p:cBhvr>
                                        <p:cTn id="35" dur="1" fill="hold">
                                          <p:stCondLst>
                                            <p:cond delay="0"/>
                                          </p:stCondLst>
                                        </p:cTn>
                                        <p:tgtEl>
                                          <p:spTgt spid="14340">
                                            <p:txEl>
                                              <p:pRg st="4" end="4"/>
                                            </p:txEl>
                                          </p:spTgt>
                                        </p:tgtEl>
                                        <p:attrNameLst>
                                          <p:attrName>style.visibility</p:attrName>
                                        </p:attrNameLst>
                                      </p:cBhvr>
                                      <p:to>
                                        <p:strVal val="visible"/>
                                      </p:to>
                                    </p:set>
                                    <p:animEffect transition="in" filter="dissolve">
                                      <p:cBhvr>
                                        <p:cTn id="36" dur="500"/>
                                        <p:tgtEl>
                                          <p:spTgt spid="14340">
                                            <p:txEl>
                                              <p:pRg st="4" end="4"/>
                                            </p:txEl>
                                          </p:spTgt>
                                        </p:tgtEl>
                                      </p:cBhvr>
                                    </p:animEffect>
                                  </p:childTnLst>
                                  <p:subTnLst>
                                    <p:animClr clrSpc="rgb" dir="cw">
                                      <p:cBhvr override="childStyle">
                                        <p:cTn dur="1" fill="hold" display="0" masterRel="nextClick" afterEffect="1"/>
                                        <p:tgtEl>
                                          <p:spTgt spid="14340">
                                            <p:txEl>
                                              <p:pRg st="4" end="4"/>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P spid="1434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EE99278-AF78-48E1-BFCD-C4CBA152ECB2}" type="slidenum">
              <a:rPr lang="en-US" altLang="en-US" sz="1200">
                <a:solidFill>
                  <a:srgbClr val="898989"/>
                </a:solidFill>
              </a:rPr>
              <a:pPr>
                <a:spcBef>
                  <a:spcPct val="0"/>
                </a:spcBef>
                <a:buFontTx/>
                <a:buNone/>
              </a:pPr>
              <a:t>14</a:t>
            </a:fld>
            <a:endParaRPr lang="en-US" altLang="en-US" sz="1200">
              <a:solidFill>
                <a:srgbClr val="898989"/>
              </a:solidFill>
            </a:endParaRPr>
          </a:p>
        </p:txBody>
      </p:sp>
      <p:sp>
        <p:nvSpPr>
          <p:cNvPr id="40963" name="Rectangle 1"/>
          <p:cNvSpPr>
            <a:spLocks noChangeArrowheads="1"/>
          </p:cNvSpPr>
          <p:nvPr/>
        </p:nvSpPr>
        <p:spPr bwMode="auto">
          <a:xfrm>
            <a:off x="2032000" y="5535950"/>
            <a:ext cx="3502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0838" indent="-350838">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dirty="0"/>
              <a:t>Some populations overshoot </a:t>
            </a:r>
            <a:r>
              <a:rPr lang="en-US" altLang="en-US" sz="2000" b="1" i="1" dirty="0"/>
              <a:t>K</a:t>
            </a:r>
            <a:r>
              <a:rPr lang="en-US" altLang="en-US" sz="2000" b="1" dirty="0"/>
              <a:t> before settling down to a relatively stable density</a:t>
            </a:r>
          </a:p>
        </p:txBody>
      </p:sp>
      <p:pic>
        <p:nvPicPr>
          <p:cNvPr id="409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356" y="1513467"/>
            <a:ext cx="8599487"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2"/>
          <p:cNvSpPr>
            <a:spLocks noChangeArrowheads="1"/>
          </p:cNvSpPr>
          <p:nvPr/>
        </p:nvSpPr>
        <p:spPr bwMode="auto">
          <a:xfrm>
            <a:off x="5859463" y="5750960"/>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dirty="0"/>
              <a:t>Some populations fluctuate greatly and make it difficult to define </a:t>
            </a:r>
            <a:r>
              <a:rPr lang="en-US" altLang="en-US" sz="2000" b="1" i="1" dirty="0"/>
              <a:t>K</a:t>
            </a:r>
          </a:p>
        </p:txBody>
      </p:sp>
      <p:sp>
        <p:nvSpPr>
          <p:cNvPr id="40966" name="TextBox 3"/>
          <p:cNvSpPr txBox="1">
            <a:spLocks noChangeArrowheads="1"/>
          </p:cNvSpPr>
          <p:nvPr/>
        </p:nvSpPr>
        <p:spPr bwMode="auto">
          <a:xfrm>
            <a:off x="1600199" y="157010"/>
            <a:ext cx="9067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4400" b="1" dirty="0">
                <a:latin typeface="+mj-lt"/>
              </a:rPr>
              <a:t>How Well Do These Organisms Fit the </a:t>
            </a:r>
            <a:r>
              <a:rPr lang="en-US" altLang="en-US" sz="4400" b="1" dirty="0" smtClean="0">
                <a:latin typeface="+mj-lt"/>
              </a:rPr>
              <a:t>Logistic </a:t>
            </a:r>
            <a:r>
              <a:rPr lang="en-US" altLang="en-US" sz="4400" b="1" dirty="0">
                <a:latin typeface="+mj-lt"/>
              </a:rPr>
              <a:t>Growth Model?</a:t>
            </a:r>
          </a:p>
        </p:txBody>
      </p:sp>
    </p:spTree>
    <p:extLst>
      <p:ext uri="{BB962C8B-B14F-4D97-AF65-F5344CB8AC3E}">
        <p14:creationId xmlns:p14="http://schemas.microsoft.com/office/powerpoint/2010/main" val="3362049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0" descr="53_24_AgeStructPyramid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100" y="1292225"/>
            <a:ext cx="8548688"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2473326" y="5473700"/>
            <a:ext cx="1889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Percent of population</a:t>
            </a:r>
          </a:p>
        </p:txBody>
      </p:sp>
      <p:sp>
        <p:nvSpPr>
          <p:cNvPr id="43012" name="Text Box 5"/>
          <p:cNvSpPr txBox="1">
            <a:spLocks noChangeArrowheads="1"/>
          </p:cNvSpPr>
          <p:nvPr/>
        </p:nvSpPr>
        <p:spPr bwMode="auto">
          <a:xfrm>
            <a:off x="5457826" y="5473700"/>
            <a:ext cx="1889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Percent of population</a:t>
            </a:r>
          </a:p>
        </p:txBody>
      </p:sp>
      <p:sp>
        <p:nvSpPr>
          <p:cNvPr id="43013" name="Text Box 6"/>
          <p:cNvSpPr txBox="1">
            <a:spLocks noChangeArrowheads="1"/>
          </p:cNvSpPr>
          <p:nvPr/>
        </p:nvSpPr>
        <p:spPr bwMode="auto">
          <a:xfrm>
            <a:off x="8188326" y="5473700"/>
            <a:ext cx="1889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Percent of population</a:t>
            </a:r>
          </a:p>
        </p:txBody>
      </p:sp>
      <p:sp>
        <p:nvSpPr>
          <p:cNvPr id="43014" name="Text Box 7"/>
          <p:cNvSpPr txBox="1">
            <a:spLocks noChangeArrowheads="1"/>
          </p:cNvSpPr>
          <p:nvPr/>
        </p:nvSpPr>
        <p:spPr bwMode="auto">
          <a:xfrm>
            <a:off x="2590801" y="1143000"/>
            <a:ext cx="152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10000"/>
              </a:lnSpc>
              <a:spcBef>
                <a:spcPct val="0"/>
              </a:spcBef>
              <a:buFontTx/>
              <a:buNone/>
            </a:pPr>
            <a:r>
              <a:rPr lang="en-US" altLang="en-US" sz="1400" b="1" dirty="0">
                <a:latin typeface="Arial" panose="020B0604020202020204" pitchFamily="34" charset="0"/>
                <a:ea typeface="ヒラギノ角ゴ Pro W3"/>
                <a:cs typeface="ヒラギノ角ゴ Pro W3"/>
              </a:rPr>
              <a:t>Rapid growth</a:t>
            </a:r>
          </a:p>
          <a:p>
            <a:pPr algn="ctr" eaLnBrk="1" hangingPunct="1">
              <a:lnSpc>
                <a:spcPct val="110000"/>
              </a:lnSpc>
              <a:spcBef>
                <a:spcPct val="0"/>
              </a:spcBef>
              <a:buFontTx/>
              <a:buNone/>
            </a:pPr>
            <a:r>
              <a:rPr lang="en-US" altLang="en-US" sz="1400" b="1" dirty="0">
                <a:latin typeface="Arial" panose="020B0604020202020204" pitchFamily="34" charset="0"/>
                <a:ea typeface="ヒラギノ角ゴ Pro W3"/>
                <a:cs typeface="ヒラギノ角ゴ Pro W3"/>
              </a:rPr>
              <a:t>Afghanistan</a:t>
            </a:r>
          </a:p>
        </p:txBody>
      </p:sp>
      <p:sp>
        <p:nvSpPr>
          <p:cNvPr id="43015" name="Text Box 8"/>
          <p:cNvSpPr txBox="1">
            <a:spLocks noChangeArrowheads="1"/>
          </p:cNvSpPr>
          <p:nvPr/>
        </p:nvSpPr>
        <p:spPr bwMode="auto">
          <a:xfrm>
            <a:off x="5562601" y="1143000"/>
            <a:ext cx="152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10000"/>
              </a:lnSpc>
              <a:spcBef>
                <a:spcPct val="0"/>
              </a:spcBef>
              <a:buFontTx/>
              <a:buNone/>
            </a:pPr>
            <a:r>
              <a:rPr lang="en-US" altLang="en-US" sz="1400" b="1">
                <a:latin typeface="Arial" panose="020B0604020202020204" pitchFamily="34" charset="0"/>
                <a:ea typeface="ヒラギノ角ゴ Pro W3"/>
                <a:cs typeface="ヒラギノ角ゴ Pro W3"/>
              </a:rPr>
              <a:t>Slow growth</a:t>
            </a:r>
          </a:p>
          <a:p>
            <a:pPr algn="ctr" eaLnBrk="1" hangingPunct="1">
              <a:lnSpc>
                <a:spcPct val="110000"/>
              </a:lnSpc>
              <a:spcBef>
                <a:spcPct val="0"/>
              </a:spcBef>
              <a:buFontTx/>
              <a:buNone/>
            </a:pPr>
            <a:r>
              <a:rPr lang="en-US" altLang="en-US" sz="1400" b="1">
                <a:latin typeface="Arial" panose="020B0604020202020204" pitchFamily="34" charset="0"/>
                <a:ea typeface="ヒラギノ角ゴ Pro W3"/>
                <a:cs typeface="ヒラギノ角ゴ Pro W3"/>
              </a:rPr>
              <a:t>United States</a:t>
            </a:r>
          </a:p>
        </p:txBody>
      </p:sp>
      <p:sp>
        <p:nvSpPr>
          <p:cNvPr id="43016" name="Text Box 9"/>
          <p:cNvSpPr txBox="1">
            <a:spLocks noChangeArrowheads="1"/>
          </p:cNvSpPr>
          <p:nvPr/>
        </p:nvSpPr>
        <p:spPr bwMode="auto">
          <a:xfrm>
            <a:off x="8305801" y="1143000"/>
            <a:ext cx="1520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110000"/>
              </a:lnSpc>
              <a:spcBef>
                <a:spcPct val="0"/>
              </a:spcBef>
              <a:buFontTx/>
              <a:buNone/>
            </a:pPr>
            <a:r>
              <a:rPr lang="en-US" altLang="en-US" sz="1400" b="1">
                <a:latin typeface="Arial" panose="020B0604020202020204" pitchFamily="34" charset="0"/>
                <a:ea typeface="ヒラギノ角ゴ Pro W3"/>
                <a:cs typeface="ヒラギノ角ゴ Pro W3"/>
              </a:rPr>
              <a:t>No growth</a:t>
            </a:r>
          </a:p>
          <a:p>
            <a:pPr algn="ctr" eaLnBrk="1" hangingPunct="1">
              <a:lnSpc>
                <a:spcPct val="110000"/>
              </a:lnSpc>
              <a:spcBef>
                <a:spcPct val="0"/>
              </a:spcBef>
              <a:buFontTx/>
              <a:buNone/>
            </a:pPr>
            <a:r>
              <a:rPr lang="en-US" altLang="en-US" sz="1400" b="1">
                <a:latin typeface="Arial" panose="020B0604020202020204" pitchFamily="34" charset="0"/>
                <a:ea typeface="ヒラギノ角ゴ Pro W3"/>
                <a:cs typeface="ヒラギノ角ゴ Pro W3"/>
              </a:rPr>
              <a:t>Italy</a:t>
            </a:r>
          </a:p>
        </p:txBody>
      </p:sp>
      <p:sp>
        <p:nvSpPr>
          <p:cNvPr id="43017" name="Text Box 10"/>
          <p:cNvSpPr txBox="1">
            <a:spLocks noChangeArrowheads="1"/>
          </p:cNvSpPr>
          <p:nvPr/>
        </p:nvSpPr>
        <p:spPr bwMode="auto">
          <a:xfrm>
            <a:off x="2740026" y="1600200"/>
            <a:ext cx="4794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Male</a:t>
            </a:r>
          </a:p>
        </p:txBody>
      </p:sp>
      <p:sp>
        <p:nvSpPr>
          <p:cNvPr id="43018" name="Text Box 11"/>
          <p:cNvSpPr txBox="1">
            <a:spLocks noChangeArrowheads="1"/>
          </p:cNvSpPr>
          <p:nvPr/>
        </p:nvSpPr>
        <p:spPr bwMode="auto">
          <a:xfrm>
            <a:off x="5737226" y="1600200"/>
            <a:ext cx="4794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Male</a:t>
            </a:r>
          </a:p>
        </p:txBody>
      </p:sp>
      <p:sp>
        <p:nvSpPr>
          <p:cNvPr id="43019" name="Text Box 12"/>
          <p:cNvSpPr txBox="1">
            <a:spLocks noChangeArrowheads="1"/>
          </p:cNvSpPr>
          <p:nvPr/>
        </p:nvSpPr>
        <p:spPr bwMode="auto">
          <a:xfrm>
            <a:off x="8455026" y="1600200"/>
            <a:ext cx="4794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Male</a:t>
            </a:r>
          </a:p>
        </p:txBody>
      </p:sp>
      <p:sp>
        <p:nvSpPr>
          <p:cNvPr id="43020" name="Text Box 13"/>
          <p:cNvSpPr txBox="1">
            <a:spLocks noChangeArrowheads="1"/>
          </p:cNvSpPr>
          <p:nvPr/>
        </p:nvSpPr>
        <p:spPr bwMode="auto">
          <a:xfrm>
            <a:off x="3590926" y="1600200"/>
            <a:ext cx="6826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dirty="0">
                <a:latin typeface="Arial" panose="020B0604020202020204" pitchFamily="34" charset="0"/>
                <a:ea typeface="ヒラギノ角ゴ Pro W3"/>
                <a:cs typeface="ヒラギノ角ゴ Pro W3"/>
              </a:rPr>
              <a:t>Female</a:t>
            </a:r>
          </a:p>
        </p:txBody>
      </p:sp>
      <p:sp>
        <p:nvSpPr>
          <p:cNvPr id="43021" name="Text Box 14"/>
          <p:cNvSpPr txBox="1">
            <a:spLocks noChangeArrowheads="1"/>
          </p:cNvSpPr>
          <p:nvPr/>
        </p:nvSpPr>
        <p:spPr bwMode="auto">
          <a:xfrm>
            <a:off x="6588126" y="1600200"/>
            <a:ext cx="6826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Female</a:t>
            </a:r>
          </a:p>
        </p:txBody>
      </p:sp>
      <p:sp>
        <p:nvSpPr>
          <p:cNvPr id="43022" name="Text Box 15"/>
          <p:cNvSpPr txBox="1">
            <a:spLocks noChangeArrowheads="1"/>
          </p:cNvSpPr>
          <p:nvPr/>
        </p:nvSpPr>
        <p:spPr bwMode="auto">
          <a:xfrm>
            <a:off x="9305926" y="1600200"/>
            <a:ext cx="6826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Female</a:t>
            </a:r>
          </a:p>
        </p:txBody>
      </p:sp>
      <p:sp>
        <p:nvSpPr>
          <p:cNvPr id="43023" name="Text Box 17"/>
          <p:cNvSpPr txBox="1">
            <a:spLocks noChangeArrowheads="1"/>
          </p:cNvSpPr>
          <p:nvPr/>
        </p:nvSpPr>
        <p:spPr bwMode="auto">
          <a:xfrm>
            <a:off x="4673601" y="1625600"/>
            <a:ext cx="7207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Age</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85+</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80–84</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75–79</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70–74</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65–69</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60–64</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55–59</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50–54</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45–49</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40–44</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35–39</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30–34</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25–29</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20–24</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15–19</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10–14</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5–9</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0–4</a:t>
            </a:r>
          </a:p>
        </p:txBody>
      </p:sp>
      <p:sp>
        <p:nvSpPr>
          <p:cNvPr id="43024" name="Text Box 18"/>
          <p:cNvSpPr txBox="1">
            <a:spLocks noChangeArrowheads="1"/>
          </p:cNvSpPr>
          <p:nvPr/>
        </p:nvSpPr>
        <p:spPr bwMode="auto">
          <a:xfrm>
            <a:off x="7378701" y="1625600"/>
            <a:ext cx="7207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Age</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85+</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80–84</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75–79</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70–74</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65–69</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60–64</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55–59</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50–54</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45–49</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40–44</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35–39</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30–34</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25–29</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20–24</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15–19</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10–14</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5–9</a:t>
            </a:r>
          </a:p>
          <a:p>
            <a:pPr algn="ctr" eaLnBrk="1" hangingPunct="1">
              <a:lnSpc>
                <a:spcPct val="88000"/>
              </a:lnSpc>
              <a:spcBef>
                <a:spcPct val="0"/>
              </a:spcBef>
              <a:buFontTx/>
              <a:buNone/>
            </a:pPr>
            <a:r>
              <a:rPr lang="en-US" altLang="en-US" sz="1400" b="1">
                <a:latin typeface="Arial" panose="020B0604020202020204" pitchFamily="34" charset="0"/>
                <a:ea typeface="ヒラギノ角ゴ Pro W3"/>
                <a:cs typeface="ヒラギノ角ゴ Pro W3"/>
              </a:rPr>
              <a:t>0–4</a:t>
            </a:r>
          </a:p>
        </p:txBody>
      </p:sp>
      <p:sp>
        <p:nvSpPr>
          <p:cNvPr id="43025" name="Text Box 19"/>
          <p:cNvSpPr txBox="1">
            <a:spLocks noChangeArrowheads="1"/>
          </p:cNvSpPr>
          <p:nvPr/>
        </p:nvSpPr>
        <p:spPr bwMode="auto">
          <a:xfrm>
            <a:off x="1889126"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10</a:t>
            </a:r>
          </a:p>
        </p:txBody>
      </p:sp>
      <p:sp>
        <p:nvSpPr>
          <p:cNvPr id="43026" name="Text Box 20"/>
          <p:cNvSpPr txBox="1">
            <a:spLocks noChangeArrowheads="1"/>
          </p:cNvSpPr>
          <p:nvPr/>
        </p:nvSpPr>
        <p:spPr bwMode="auto">
          <a:xfrm>
            <a:off x="90551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0</a:t>
            </a:r>
          </a:p>
        </p:txBody>
      </p:sp>
      <p:sp>
        <p:nvSpPr>
          <p:cNvPr id="43027" name="Text Box 21"/>
          <p:cNvSpPr txBox="1">
            <a:spLocks noChangeArrowheads="1"/>
          </p:cNvSpPr>
          <p:nvPr/>
        </p:nvSpPr>
        <p:spPr bwMode="auto">
          <a:xfrm>
            <a:off x="4695826"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10</a:t>
            </a:r>
          </a:p>
        </p:txBody>
      </p:sp>
      <p:sp>
        <p:nvSpPr>
          <p:cNvPr id="43028" name="Text Box 22"/>
          <p:cNvSpPr txBox="1">
            <a:spLocks noChangeArrowheads="1"/>
          </p:cNvSpPr>
          <p:nvPr/>
        </p:nvSpPr>
        <p:spPr bwMode="auto">
          <a:xfrm>
            <a:off x="22098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8</a:t>
            </a:r>
          </a:p>
        </p:txBody>
      </p:sp>
      <p:sp>
        <p:nvSpPr>
          <p:cNvPr id="43029" name="Text Box 23"/>
          <p:cNvSpPr txBox="1">
            <a:spLocks noChangeArrowheads="1"/>
          </p:cNvSpPr>
          <p:nvPr/>
        </p:nvSpPr>
        <p:spPr bwMode="auto">
          <a:xfrm>
            <a:off x="44704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8</a:t>
            </a:r>
          </a:p>
        </p:txBody>
      </p:sp>
      <p:sp>
        <p:nvSpPr>
          <p:cNvPr id="43030" name="Text Box 24"/>
          <p:cNvSpPr txBox="1">
            <a:spLocks noChangeArrowheads="1"/>
          </p:cNvSpPr>
          <p:nvPr/>
        </p:nvSpPr>
        <p:spPr bwMode="auto">
          <a:xfrm>
            <a:off x="52070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8</a:t>
            </a:r>
          </a:p>
        </p:txBody>
      </p:sp>
      <p:sp>
        <p:nvSpPr>
          <p:cNvPr id="43031" name="Text Box 25"/>
          <p:cNvSpPr txBox="1">
            <a:spLocks noChangeArrowheads="1"/>
          </p:cNvSpPr>
          <p:nvPr/>
        </p:nvSpPr>
        <p:spPr bwMode="auto">
          <a:xfrm>
            <a:off x="74676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8</a:t>
            </a:r>
          </a:p>
        </p:txBody>
      </p:sp>
      <p:sp>
        <p:nvSpPr>
          <p:cNvPr id="43032" name="Text Box 26"/>
          <p:cNvSpPr txBox="1">
            <a:spLocks noChangeArrowheads="1"/>
          </p:cNvSpPr>
          <p:nvPr/>
        </p:nvSpPr>
        <p:spPr bwMode="auto">
          <a:xfrm>
            <a:off x="101854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8</a:t>
            </a:r>
          </a:p>
        </p:txBody>
      </p:sp>
      <p:sp>
        <p:nvSpPr>
          <p:cNvPr id="43033" name="Text Box 27"/>
          <p:cNvSpPr txBox="1">
            <a:spLocks noChangeArrowheads="1"/>
          </p:cNvSpPr>
          <p:nvPr/>
        </p:nvSpPr>
        <p:spPr bwMode="auto">
          <a:xfrm>
            <a:off x="79375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8</a:t>
            </a:r>
          </a:p>
        </p:txBody>
      </p:sp>
      <p:sp>
        <p:nvSpPr>
          <p:cNvPr id="43034" name="Text Box 28"/>
          <p:cNvSpPr txBox="1">
            <a:spLocks noChangeArrowheads="1"/>
          </p:cNvSpPr>
          <p:nvPr/>
        </p:nvSpPr>
        <p:spPr bwMode="auto">
          <a:xfrm>
            <a:off x="25019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6</a:t>
            </a:r>
          </a:p>
        </p:txBody>
      </p:sp>
      <p:sp>
        <p:nvSpPr>
          <p:cNvPr id="43035" name="Text Box 29"/>
          <p:cNvSpPr txBox="1">
            <a:spLocks noChangeArrowheads="1"/>
          </p:cNvSpPr>
          <p:nvPr/>
        </p:nvSpPr>
        <p:spPr bwMode="auto">
          <a:xfrm>
            <a:off x="41910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6</a:t>
            </a:r>
          </a:p>
        </p:txBody>
      </p:sp>
      <p:sp>
        <p:nvSpPr>
          <p:cNvPr id="43036" name="Text Box 30"/>
          <p:cNvSpPr txBox="1">
            <a:spLocks noChangeArrowheads="1"/>
          </p:cNvSpPr>
          <p:nvPr/>
        </p:nvSpPr>
        <p:spPr bwMode="auto">
          <a:xfrm>
            <a:off x="54864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6</a:t>
            </a:r>
          </a:p>
        </p:txBody>
      </p:sp>
      <p:sp>
        <p:nvSpPr>
          <p:cNvPr id="43037" name="Text Box 31"/>
          <p:cNvSpPr txBox="1">
            <a:spLocks noChangeArrowheads="1"/>
          </p:cNvSpPr>
          <p:nvPr/>
        </p:nvSpPr>
        <p:spPr bwMode="auto">
          <a:xfrm>
            <a:off x="71755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6</a:t>
            </a:r>
          </a:p>
        </p:txBody>
      </p:sp>
      <p:sp>
        <p:nvSpPr>
          <p:cNvPr id="43038" name="Text Box 32"/>
          <p:cNvSpPr txBox="1">
            <a:spLocks noChangeArrowheads="1"/>
          </p:cNvSpPr>
          <p:nvPr/>
        </p:nvSpPr>
        <p:spPr bwMode="auto">
          <a:xfrm>
            <a:off x="82169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6</a:t>
            </a:r>
          </a:p>
        </p:txBody>
      </p:sp>
      <p:sp>
        <p:nvSpPr>
          <p:cNvPr id="43039" name="Text Box 33"/>
          <p:cNvSpPr txBox="1">
            <a:spLocks noChangeArrowheads="1"/>
          </p:cNvSpPr>
          <p:nvPr/>
        </p:nvSpPr>
        <p:spPr bwMode="auto">
          <a:xfrm>
            <a:off x="99060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6</a:t>
            </a:r>
          </a:p>
        </p:txBody>
      </p:sp>
      <p:sp>
        <p:nvSpPr>
          <p:cNvPr id="43040" name="Text Box 36"/>
          <p:cNvSpPr txBox="1">
            <a:spLocks noChangeArrowheads="1"/>
          </p:cNvSpPr>
          <p:nvPr/>
        </p:nvSpPr>
        <p:spPr bwMode="auto">
          <a:xfrm>
            <a:off x="27813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4</a:t>
            </a:r>
          </a:p>
        </p:txBody>
      </p:sp>
      <p:sp>
        <p:nvSpPr>
          <p:cNvPr id="43041" name="Text Box 37"/>
          <p:cNvSpPr txBox="1">
            <a:spLocks noChangeArrowheads="1"/>
          </p:cNvSpPr>
          <p:nvPr/>
        </p:nvSpPr>
        <p:spPr bwMode="auto">
          <a:xfrm>
            <a:off x="38989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4</a:t>
            </a:r>
          </a:p>
        </p:txBody>
      </p:sp>
      <p:sp>
        <p:nvSpPr>
          <p:cNvPr id="43042" name="Text Box 38"/>
          <p:cNvSpPr txBox="1">
            <a:spLocks noChangeArrowheads="1"/>
          </p:cNvSpPr>
          <p:nvPr/>
        </p:nvSpPr>
        <p:spPr bwMode="auto">
          <a:xfrm>
            <a:off x="57658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4</a:t>
            </a:r>
          </a:p>
        </p:txBody>
      </p:sp>
      <p:sp>
        <p:nvSpPr>
          <p:cNvPr id="43043" name="Text Box 39"/>
          <p:cNvSpPr txBox="1">
            <a:spLocks noChangeArrowheads="1"/>
          </p:cNvSpPr>
          <p:nvPr/>
        </p:nvSpPr>
        <p:spPr bwMode="auto">
          <a:xfrm>
            <a:off x="68961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4</a:t>
            </a:r>
          </a:p>
        </p:txBody>
      </p:sp>
      <p:sp>
        <p:nvSpPr>
          <p:cNvPr id="43044" name="Text Box 40"/>
          <p:cNvSpPr txBox="1">
            <a:spLocks noChangeArrowheads="1"/>
          </p:cNvSpPr>
          <p:nvPr/>
        </p:nvSpPr>
        <p:spPr bwMode="auto">
          <a:xfrm>
            <a:off x="84963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4</a:t>
            </a:r>
          </a:p>
        </p:txBody>
      </p:sp>
      <p:sp>
        <p:nvSpPr>
          <p:cNvPr id="43045" name="Text Box 41"/>
          <p:cNvSpPr txBox="1">
            <a:spLocks noChangeArrowheads="1"/>
          </p:cNvSpPr>
          <p:nvPr/>
        </p:nvSpPr>
        <p:spPr bwMode="auto">
          <a:xfrm>
            <a:off x="96139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4</a:t>
            </a:r>
          </a:p>
        </p:txBody>
      </p:sp>
      <p:sp>
        <p:nvSpPr>
          <p:cNvPr id="43046" name="Text Box 42"/>
          <p:cNvSpPr txBox="1">
            <a:spLocks noChangeArrowheads="1"/>
          </p:cNvSpPr>
          <p:nvPr/>
        </p:nvSpPr>
        <p:spPr bwMode="auto">
          <a:xfrm>
            <a:off x="93345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2</a:t>
            </a:r>
          </a:p>
        </p:txBody>
      </p:sp>
      <p:sp>
        <p:nvSpPr>
          <p:cNvPr id="43047" name="Text Box 43"/>
          <p:cNvSpPr txBox="1">
            <a:spLocks noChangeArrowheads="1"/>
          </p:cNvSpPr>
          <p:nvPr/>
        </p:nvSpPr>
        <p:spPr bwMode="auto">
          <a:xfrm>
            <a:off x="87630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2</a:t>
            </a:r>
          </a:p>
        </p:txBody>
      </p:sp>
      <p:sp>
        <p:nvSpPr>
          <p:cNvPr id="43048" name="Text Box 44"/>
          <p:cNvSpPr txBox="1">
            <a:spLocks noChangeArrowheads="1"/>
          </p:cNvSpPr>
          <p:nvPr/>
        </p:nvSpPr>
        <p:spPr bwMode="auto">
          <a:xfrm>
            <a:off x="66167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2</a:t>
            </a:r>
          </a:p>
        </p:txBody>
      </p:sp>
      <p:sp>
        <p:nvSpPr>
          <p:cNvPr id="43049" name="Text Box 45"/>
          <p:cNvSpPr txBox="1">
            <a:spLocks noChangeArrowheads="1"/>
          </p:cNvSpPr>
          <p:nvPr/>
        </p:nvSpPr>
        <p:spPr bwMode="auto">
          <a:xfrm>
            <a:off x="60452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2</a:t>
            </a:r>
          </a:p>
        </p:txBody>
      </p:sp>
      <p:sp>
        <p:nvSpPr>
          <p:cNvPr id="43050" name="Text Box 46"/>
          <p:cNvSpPr txBox="1">
            <a:spLocks noChangeArrowheads="1"/>
          </p:cNvSpPr>
          <p:nvPr/>
        </p:nvSpPr>
        <p:spPr bwMode="auto">
          <a:xfrm>
            <a:off x="36195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2</a:t>
            </a:r>
          </a:p>
        </p:txBody>
      </p:sp>
      <p:sp>
        <p:nvSpPr>
          <p:cNvPr id="43051" name="Text Box 47"/>
          <p:cNvSpPr txBox="1">
            <a:spLocks noChangeArrowheads="1"/>
          </p:cNvSpPr>
          <p:nvPr/>
        </p:nvSpPr>
        <p:spPr bwMode="auto">
          <a:xfrm>
            <a:off x="30480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2</a:t>
            </a:r>
          </a:p>
        </p:txBody>
      </p:sp>
      <p:sp>
        <p:nvSpPr>
          <p:cNvPr id="43052" name="Text Box 48"/>
          <p:cNvSpPr txBox="1">
            <a:spLocks noChangeArrowheads="1"/>
          </p:cNvSpPr>
          <p:nvPr/>
        </p:nvSpPr>
        <p:spPr bwMode="auto">
          <a:xfrm>
            <a:off x="63373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0</a:t>
            </a:r>
          </a:p>
        </p:txBody>
      </p:sp>
      <p:sp>
        <p:nvSpPr>
          <p:cNvPr id="43053" name="Text Box 49"/>
          <p:cNvSpPr txBox="1">
            <a:spLocks noChangeArrowheads="1"/>
          </p:cNvSpPr>
          <p:nvPr/>
        </p:nvSpPr>
        <p:spPr bwMode="auto">
          <a:xfrm>
            <a:off x="3340101" y="5219700"/>
            <a:ext cx="2381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ea typeface="ヒラギノ角ゴ Pro W3"/>
                <a:cs typeface="ヒラギノ角ゴ Pro W3"/>
              </a:rPr>
              <a:t>0</a:t>
            </a:r>
          </a:p>
        </p:txBody>
      </p:sp>
      <p:sp>
        <p:nvSpPr>
          <p:cNvPr id="43054" name="TextBox 1"/>
          <p:cNvSpPr txBox="1">
            <a:spLocks noChangeArrowheads="1"/>
          </p:cNvSpPr>
          <p:nvPr/>
        </p:nvSpPr>
        <p:spPr bwMode="auto">
          <a:xfrm>
            <a:off x="565194" y="109874"/>
            <a:ext cx="114362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000" b="1" dirty="0">
                <a:latin typeface="+mj-lt"/>
              </a:rPr>
              <a:t>Age Structure Diagrams: Always Examine The Base Before Making Predictions About The </a:t>
            </a:r>
            <a:r>
              <a:rPr lang="en-US" altLang="en-US" sz="3000" b="1" dirty="0" smtClean="0">
                <a:latin typeface="+mj-lt"/>
              </a:rPr>
              <a:t>Future </a:t>
            </a:r>
            <a:r>
              <a:rPr lang="en-US" altLang="en-US" sz="3000" b="1" dirty="0">
                <a:latin typeface="+mj-lt"/>
              </a:rPr>
              <a:t>Of The Population</a:t>
            </a:r>
          </a:p>
        </p:txBody>
      </p:sp>
    </p:spTree>
    <p:extLst>
      <p:ext uri="{BB962C8B-B14F-4D97-AF65-F5344CB8AC3E}">
        <p14:creationId xmlns:p14="http://schemas.microsoft.com/office/powerpoint/2010/main" val="3022235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62317" y="240789"/>
            <a:ext cx="4936074" cy="685800"/>
          </a:xfrm>
        </p:spPr>
        <p:txBody>
          <a:bodyPr>
            <a:noAutofit/>
          </a:bodyPr>
          <a:lstStyle/>
          <a:p>
            <a:pPr algn="ctr"/>
            <a:r>
              <a:rPr lang="en-US" altLang="en-US" b="1" dirty="0" smtClean="0">
                <a:solidFill>
                  <a:schemeClr val="tx1"/>
                </a:solidFill>
                <a:ea typeface="ＭＳ Ｐゴシック" panose="020B0600070205080204" pitchFamily="34" charset="-128"/>
              </a:rPr>
              <a:t>Survivorship curves</a:t>
            </a:r>
          </a:p>
        </p:txBody>
      </p:sp>
      <p:sp>
        <p:nvSpPr>
          <p:cNvPr id="393221" name="Rectangle 5"/>
          <p:cNvSpPr>
            <a:spLocks noChangeArrowheads="1"/>
          </p:cNvSpPr>
          <p:nvPr/>
        </p:nvSpPr>
        <p:spPr bwMode="auto">
          <a:xfrm>
            <a:off x="7404436" y="262421"/>
            <a:ext cx="3227388" cy="1446550"/>
          </a:xfrm>
          <a:prstGeom prst="rect">
            <a:avLst/>
          </a:prstGeom>
          <a:solidFill>
            <a:srgbClr val="FFCC18"/>
          </a:solidFill>
          <a:ln>
            <a:noFill/>
          </a:ln>
          <a:effectLst>
            <a:outerShdw blurRad="63500" dist="38099" dir="2700000" algn="ctr" rotWithShape="0">
              <a:srgbClr val="000000">
                <a:alpha val="74998"/>
              </a:srgbClr>
            </a:outerShdw>
          </a:effectLst>
          <a:extLst/>
        </p:spPr>
        <p:txBody>
          <a:bodyPr>
            <a:spAutoFit/>
          </a:bodyPr>
          <a:lstStyle/>
          <a:p>
            <a:pPr>
              <a:spcBef>
                <a:spcPct val="20000"/>
              </a:spcBef>
              <a:buClr>
                <a:srgbClr val="0F116A"/>
              </a:buClr>
              <a:buSzPct val="120000"/>
              <a:defRPr/>
            </a:pPr>
            <a:r>
              <a:rPr lang="en-US" sz="2200" b="1" dirty="0" smtClean="0">
                <a:solidFill>
                  <a:srgbClr val="0F116A"/>
                </a:solidFill>
              </a:rPr>
              <a:t>What do these graphs indicate regarding species </a:t>
            </a:r>
            <a:r>
              <a:rPr lang="en-US" sz="2200" b="1" dirty="0">
                <a:solidFill>
                  <a:srgbClr val="0F116A"/>
                </a:solidFill>
              </a:rPr>
              <a:t>survival rate  &amp; strategy?</a:t>
            </a:r>
          </a:p>
        </p:txBody>
      </p:sp>
      <p:grpSp>
        <p:nvGrpSpPr>
          <p:cNvPr id="16388" name="Group 25"/>
          <p:cNvGrpSpPr>
            <a:grpSpLocks/>
          </p:cNvGrpSpPr>
          <p:nvPr/>
        </p:nvGrpSpPr>
        <p:grpSpPr bwMode="auto">
          <a:xfrm>
            <a:off x="689975" y="1103313"/>
            <a:ext cx="5257800" cy="5351463"/>
            <a:chOff x="392" y="1222"/>
            <a:chExt cx="3160" cy="3013"/>
          </a:xfrm>
        </p:grpSpPr>
        <p:pic>
          <p:nvPicPr>
            <p:cNvPr id="16392" name="Picture 6"/>
            <p:cNvPicPr>
              <a:picLocks noChangeAspect="1" noChangeArrowheads="1"/>
            </p:cNvPicPr>
            <p:nvPr/>
          </p:nvPicPr>
          <p:blipFill>
            <a:blip r:embed="rId4">
              <a:extLst>
                <a:ext uri="{28A0092B-C50C-407E-A947-70E740481C1C}">
                  <a14:useLocalDpi xmlns:a14="http://schemas.microsoft.com/office/drawing/2010/main" val="0"/>
                </a:ext>
              </a:extLst>
            </a:blip>
            <a:srcRect l="11250" t="1500" r="11250"/>
            <a:stretch>
              <a:fillRect/>
            </a:stretch>
          </p:blipFill>
          <p:spPr bwMode="auto">
            <a:xfrm>
              <a:off x="392" y="1222"/>
              <a:ext cx="3160" cy="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Rectangle 7"/>
            <p:cNvSpPr>
              <a:spLocks noChangeArrowheads="1"/>
            </p:cNvSpPr>
            <p:nvPr/>
          </p:nvSpPr>
          <p:spPr bwMode="auto">
            <a:xfrm>
              <a:off x="1041" y="3682"/>
              <a:ext cx="6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85000"/>
                </a:lnSpc>
                <a:spcBef>
                  <a:spcPct val="0"/>
                </a:spcBef>
                <a:buFontTx/>
                <a:buNone/>
              </a:pPr>
              <a:r>
                <a:rPr lang="en-US" altLang="en-US" sz="1700">
                  <a:solidFill>
                    <a:srgbClr val="000000"/>
                  </a:solidFill>
                </a:rPr>
                <a:t>0</a:t>
              </a:r>
              <a:endParaRPr lang="en-US" altLang="en-US" sz="1600"/>
            </a:p>
          </p:txBody>
        </p:sp>
        <p:sp>
          <p:nvSpPr>
            <p:cNvPr id="16394" name="Rectangle 8"/>
            <p:cNvSpPr>
              <a:spLocks noChangeArrowheads="1"/>
            </p:cNvSpPr>
            <p:nvPr/>
          </p:nvSpPr>
          <p:spPr bwMode="auto">
            <a:xfrm>
              <a:off x="1596" y="3682"/>
              <a:ext cx="13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85000"/>
                </a:lnSpc>
                <a:spcBef>
                  <a:spcPct val="0"/>
                </a:spcBef>
                <a:buFontTx/>
                <a:buNone/>
              </a:pPr>
              <a:r>
                <a:rPr lang="en-US" altLang="en-US" sz="1700">
                  <a:solidFill>
                    <a:srgbClr val="000000"/>
                  </a:solidFill>
                </a:rPr>
                <a:t>25</a:t>
              </a:r>
              <a:endParaRPr lang="en-US" altLang="en-US" sz="1600"/>
            </a:p>
          </p:txBody>
        </p:sp>
        <p:sp>
          <p:nvSpPr>
            <p:cNvPr id="16395" name="Rectangle 9"/>
            <p:cNvSpPr>
              <a:spLocks noChangeArrowheads="1"/>
            </p:cNvSpPr>
            <p:nvPr/>
          </p:nvSpPr>
          <p:spPr bwMode="auto">
            <a:xfrm>
              <a:off x="677" y="1386"/>
              <a:ext cx="26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85000"/>
                </a:lnSpc>
                <a:spcBef>
                  <a:spcPct val="0"/>
                </a:spcBef>
                <a:buFontTx/>
                <a:buNone/>
              </a:pPr>
              <a:r>
                <a:rPr lang="en-US" altLang="en-US" sz="1700">
                  <a:solidFill>
                    <a:srgbClr val="000000"/>
                  </a:solidFill>
                </a:rPr>
                <a:t>1000</a:t>
              </a:r>
              <a:endParaRPr lang="en-US" altLang="en-US" sz="1600"/>
            </a:p>
          </p:txBody>
        </p:sp>
        <p:sp>
          <p:nvSpPr>
            <p:cNvPr id="16396" name="Rectangle 10"/>
            <p:cNvSpPr>
              <a:spLocks noChangeArrowheads="1"/>
            </p:cNvSpPr>
            <p:nvPr/>
          </p:nvSpPr>
          <p:spPr bwMode="auto">
            <a:xfrm>
              <a:off x="753" y="2139"/>
              <a:ext cx="19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85000"/>
                </a:lnSpc>
                <a:spcBef>
                  <a:spcPct val="0"/>
                </a:spcBef>
                <a:buFontTx/>
                <a:buNone/>
              </a:pPr>
              <a:r>
                <a:rPr lang="en-US" altLang="en-US" sz="1700">
                  <a:solidFill>
                    <a:srgbClr val="000000"/>
                  </a:solidFill>
                </a:rPr>
                <a:t>100</a:t>
              </a:r>
              <a:endParaRPr lang="en-US" altLang="en-US" sz="1600"/>
            </a:p>
          </p:txBody>
        </p:sp>
        <p:sp>
          <p:nvSpPr>
            <p:cNvPr id="16397" name="Rectangle 11"/>
            <p:cNvSpPr>
              <a:spLocks noChangeArrowheads="1"/>
            </p:cNvSpPr>
            <p:nvPr/>
          </p:nvSpPr>
          <p:spPr bwMode="auto">
            <a:xfrm>
              <a:off x="2818" y="1429"/>
              <a:ext cx="38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85000"/>
                </a:lnSpc>
                <a:spcBef>
                  <a:spcPct val="0"/>
                </a:spcBef>
                <a:buFontTx/>
                <a:buNone/>
              </a:pPr>
              <a:r>
                <a:rPr lang="en-US" altLang="en-US" sz="1700">
                  <a:solidFill>
                    <a:srgbClr val="000000"/>
                  </a:solidFill>
                </a:rPr>
                <a:t>Human</a:t>
              </a:r>
            </a:p>
            <a:p>
              <a:pPr eaLnBrk="1" hangingPunct="1">
                <a:lnSpc>
                  <a:spcPct val="85000"/>
                </a:lnSpc>
                <a:spcBef>
                  <a:spcPct val="0"/>
                </a:spcBef>
                <a:buFontTx/>
                <a:buNone/>
              </a:pPr>
              <a:r>
                <a:rPr lang="en-US" altLang="en-US" sz="1700">
                  <a:solidFill>
                    <a:srgbClr val="000000"/>
                  </a:solidFill>
                </a:rPr>
                <a:t>(type I)</a:t>
              </a:r>
              <a:endParaRPr lang="en-US" altLang="en-US" sz="1600"/>
            </a:p>
          </p:txBody>
        </p:sp>
        <p:sp>
          <p:nvSpPr>
            <p:cNvPr id="16398" name="Rectangle 12"/>
            <p:cNvSpPr>
              <a:spLocks noChangeArrowheads="1"/>
            </p:cNvSpPr>
            <p:nvPr/>
          </p:nvSpPr>
          <p:spPr bwMode="auto">
            <a:xfrm>
              <a:off x="2019" y="1872"/>
              <a:ext cx="4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85000"/>
                </a:lnSpc>
                <a:spcBef>
                  <a:spcPct val="0"/>
                </a:spcBef>
                <a:buFontTx/>
                <a:buNone/>
              </a:pPr>
              <a:r>
                <a:rPr lang="en-US" altLang="en-US" sz="1700">
                  <a:solidFill>
                    <a:srgbClr val="000000"/>
                  </a:solidFill>
                </a:rPr>
                <a:t>Hydra</a:t>
              </a:r>
            </a:p>
            <a:p>
              <a:pPr eaLnBrk="1" hangingPunct="1">
                <a:lnSpc>
                  <a:spcPct val="85000"/>
                </a:lnSpc>
                <a:spcBef>
                  <a:spcPct val="0"/>
                </a:spcBef>
                <a:buFontTx/>
                <a:buNone/>
              </a:pPr>
              <a:r>
                <a:rPr lang="en-US" altLang="en-US" sz="1700">
                  <a:solidFill>
                    <a:srgbClr val="000000"/>
                  </a:solidFill>
                </a:rPr>
                <a:t>(type II)</a:t>
              </a:r>
              <a:endParaRPr lang="en-US" altLang="en-US" sz="1600"/>
            </a:p>
          </p:txBody>
        </p:sp>
        <p:sp>
          <p:nvSpPr>
            <p:cNvPr id="16399" name="Rectangle 13"/>
            <p:cNvSpPr>
              <a:spLocks noChangeArrowheads="1"/>
            </p:cNvSpPr>
            <p:nvPr/>
          </p:nvSpPr>
          <p:spPr bwMode="auto">
            <a:xfrm>
              <a:off x="1439" y="2670"/>
              <a:ext cx="4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85000"/>
                </a:lnSpc>
                <a:spcBef>
                  <a:spcPct val="0"/>
                </a:spcBef>
                <a:buFontTx/>
                <a:buNone/>
              </a:pPr>
              <a:r>
                <a:rPr lang="en-US" altLang="en-US" sz="1700">
                  <a:solidFill>
                    <a:srgbClr val="000000"/>
                  </a:solidFill>
                </a:rPr>
                <a:t>Oyster</a:t>
              </a:r>
            </a:p>
            <a:p>
              <a:pPr eaLnBrk="1" hangingPunct="1">
                <a:lnSpc>
                  <a:spcPct val="85000"/>
                </a:lnSpc>
                <a:spcBef>
                  <a:spcPct val="0"/>
                </a:spcBef>
                <a:buFontTx/>
                <a:buNone/>
              </a:pPr>
              <a:r>
                <a:rPr lang="en-US" altLang="en-US" sz="1700">
                  <a:solidFill>
                    <a:srgbClr val="000000"/>
                  </a:solidFill>
                </a:rPr>
                <a:t>(type III)</a:t>
              </a:r>
              <a:endParaRPr lang="en-US" altLang="en-US" sz="1600"/>
            </a:p>
          </p:txBody>
        </p:sp>
        <p:sp>
          <p:nvSpPr>
            <p:cNvPr id="16400" name="Rectangle 14"/>
            <p:cNvSpPr>
              <a:spLocks noChangeArrowheads="1"/>
            </p:cNvSpPr>
            <p:nvPr/>
          </p:nvSpPr>
          <p:spPr bwMode="auto">
            <a:xfrm>
              <a:off x="829" y="2891"/>
              <a:ext cx="13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85000"/>
                </a:lnSpc>
                <a:spcBef>
                  <a:spcPct val="0"/>
                </a:spcBef>
                <a:buFontTx/>
                <a:buNone/>
              </a:pPr>
              <a:r>
                <a:rPr lang="en-US" altLang="en-US" sz="1700">
                  <a:solidFill>
                    <a:srgbClr val="000000"/>
                  </a:solidFill>
                </a:rPr>
                <a:t>10</a:t>
              </a:r>
              <a:endParaRPr lang="en-US" altLang="en-US" sz="1600"/>
            </a:p>
          </p:txBody>
        </p:sp>
        <p:sp>
          <p:nvSpPr>
            <p:cNvPr id="16401" name="Rectangle 15"/>
            <p:cNvSpPr>
              <a:spLocks noChangeArrowheads="1"/>
            </p:cNvSpPr>
            <p:nvPr/>
          </p:nvSpPr>
          <p:spPr bwMode="auto">
            <a:xfrm>
              <a:off x="904" y="3497"/>
              <a:ext cx="6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85000"/>
                </a:lnSpc>
                <a:spcBef>
                  <a:spcPct val="0"/>
                </a:spcBef>
                <a:buFontTx/>
                <a:buNone/>
              </a:pPr>
              <a:r>
                <a:rPr lang="en-US" altLang="en-US" sz="1700">
                  <a:solidFill>
                    <a:srgbClr val="000000"/>
                  </a:solidFill>
                </a:rPr>
                <a:t>1</a:t>
              </a:r>
              <a:endParaRPr lang="en-US" altLang="en-US" sz="1600"/>
            </a:p>
          </p:txBody>
        </p:sp>
        <p:sp>
          <p:nvSpPr>
            <p:cNvPr id="16402" name="Rectangle 16"/>
            <p:cNvSpPr>
              <a:spLocks noChangeArrowheads="1"/>
            </p:cNvSpPr>
            <p:nvPr/>
          </p:nvSpPr>
          <p:spPr bwMode="auto">
            <a:xfrm>
              <a:off x="2177" y="3682"/>
              <a:ext cx="13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85000"/>
                </a:lnSpc>
                <a:spcBef>
                  <a:spcPct val="0"/>
                </a:spcBef>
                <a:buFontTx/>
                <a:buNone/>
              </a:pPr>
              <a:r>
                <a:rPr lang="en-US" altLang="en-US" sz="1700">
                  <a:solidFill>
                    <a:srgbClr val="000000"/>
                  </a:solidFill>
                </a:rPr>
                <a:t>50</a:t>
              </a:r>
              <a:endParaRPr lang="en-US" altLang="en-US" sz="1600"/>
            </a:p>
          </p:txBody>
        </p:sp>
        <p:sp>
          <p:nvSpPr>
            <p:cNvPr id="16403" name="Rectangle 17"/>
            <p:cNvSpPr>
              <a:spLocks noChangeArrowheads="1"/>
            </p:cNvSpPr>
            <p:nvPr/>
          </p:nvSpPr>
          <p:spPr bwMode="auto">
            <a:xfrm>
              <a:off x="1249" y="3926"/>
              <a:ext cx="158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85000"/>
                </a:lnSpc>
                <a:spcBef>
                  <a:spcPct val="0"/>
                </a:spcBef>
                <a:buFontTx/>
                <a:buNone/>
              </a:pPr>
              <a:r>
                <a:rPr lang="en-US" altLang="en-US" sz="1700">
                  <a:solidFill>
                    <a:srgbClr val="0F116A"/>
                  </a:solidFill>
                </a:rPr>
                <a:t>Percent of maximum life span</a:t>
              </a:r>
              <a:endParaRPr lang="en-US" altLang="en-US" sz="1600">
                <a:solidFill>
                  <a:srgbClr val="0F116A"/>
                </a:solidFill>
              </a:endParaRPr>
            </a:p>
          </p:txBody>
        </p:sp>
        <p:sp>
          <p:nvSpPr>
            <p:cNvPr id="16404" name="Rectangle 18"/>
            <p:cNvSpPr>
              <a:spLocks noChangeArrowheads="1"/>
            </p:cNvSpPr>
            <p:nvPr/>
          </p:nvSpPr>
          <p:spPr bwMode="auto">
            <a:xfrm>
              <a:off x="3229" y="3682"/>
              <a:ext cx="19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85000"/>
                </a:lnSpc>
                <a:spcBef>
                  <a:spcPct val="0"/>
                </a:spcBef>
                <a:buFontTx/>
                <a:buNone/>
              </a:pPr>
              <a:r>
                <a:rPr lang="en-US" altLang="en-US" sz="1700">
                  <a:solidFill>
                    <a:srgbClr val="000000"/>
                  </a:solidFill>
                </a:rPr>
                <a:t>100</a:t>
              </a:r>
              <a:endParaRPr lang="en-US" altLang="en-US" sz="1600"/>
            </a:p>
          </p:txBody>
        </p:sp>
        <p:sp>
          <p:nvSpPr>
            <p:cNvPr id="16405" name="Rectangle 19"/>
            <p:cNvSpPr>
              <a:spLocks noChangeArrowheads="1"/>
            </p:cNvSpPr>
            <p:nvPr/>
          </p:nvSpPr>
          <p:spPr bwMode="auto">
            <a:xfrm>
              <a:off x="2738" y="3682"/>
              <a:ext cx="13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85000"/>
                </a:lnSpc>
                <a:spcBef>
                  <a:spcPct val="0"/>
                </a:spcBef>
                <a:buFontTx/>
                <a:buNone/>
              </a:pPr>
              <a:r>
                <a:rPr lang="en-US" altLang="en-US" sz="1700">
                  <a:solidFill>
                    <a:srgbClr val="000000"/>
                  </a:solidFill>
                </a:rPr>
                <a:t>75</a:t>
              </a:r>
              <a:endParaRPr lang="en-US" altLang="en-US" sz="1600"/>
            </a:p>
          </p:txBody>
        </p:sp>
        <p:sp>
          <p:nvSpPr>
            <p:cNvPr id="16406" name="Line 20"/>
            <p:cNvSpPr>
              <a:spLocks noChangeShapeType="1"/>
            </p:cNvSpPr>
            <p:nvPr/>
          </p:nvSpPr>
          <p:spPr bwMode="auto">
            <a:xfrm flipV="1">
              <a:off x="1239" y="2903"/>
              <a:ext cx="178" cy="13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7" name="Line 21"/>
            <p:cNvSpPr>
              <a:spLocks noChangeShapeType="1"/>
            </p:cNvSpPr>
            <p:nvPr/>
          </p:nvSpPr>
          <p:spPr bwMode="auto">
            <a:xfrm flipV="1">
              <a:off x="1838" y="2009"/>
              <a:ext cx="179" cy="13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8" name="Line 22"/>
            <p:cNvSpPr>
              <a:spLocks noChangeShapeType="1"/>
            </p:cNvSpPr>
            <p:nvPr/>
          </p:nvSpPr>
          <p:spPr bwMode="auto">
            <a:xfrm flipV="1">
              <a:off x="2668" y="1563"/>
              <a:ext cx="140" cy="1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9" name="Rectangle 23"/>
            <p:cNvSpPr>
              <a:spLocks noChangeArrowheads="1"/>
            </p:cNvSpPr>
            <p:nvPr/>
          </p:nvSpPr>
          <p:spPr bwMode="auto">
            <a:xfrm rot="16200000">
              <a:off x="101" y="2504"/>
              <a:ext cx="1184"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85000"/>
                </a:lnSpc>
                <a:spcBef>
                  <a:spcPct val="0"/>
                </a:spcBef>
                <a:buFontTx/>
                <a:buNone/>
              </a:pPr>
              <a:r>
                <a:rPr lang="en-US" altLang="en-US" sz="1700">
                  <a:solidFill>
                    <a:srgbClr val="0F116A"/>
                  </a:solidFill>
                </a:rPr>
                <a:t>Survival per thousand</a:t>
              </a:r>
            </a:p>
          </p:txBody>
        </p:sp>
      </p:grpSp>
      <p:sp>
        <p:nvSpPr>
          <p:cNvPr id="393242" name="Rectangle 26"/>
          <p:cNvSpPr>
            <a:spLocks noChangeArrowheads="1"/>
          </p:cNvSpPr>
          <p:nvPr/>
        </p:nvSpPr>
        <p:spPr bwMode="auto">
          <a:xfrm>
            <a:off x="6625229" y="1846039"/>
            <a:ext cx="4884569" cy="1107996"/>
          </a:xfrm>
          <a:prstGeom prst="rect">
            <a:avLst/>
          </a:prstGeom>
          <a:solidFill>
            <a:srgbClr val="008000"/>
          </a:solidFill>
          <a:ln>
            <a:noFill/>
          </a:ln>
          <a:effectLst>
            <a:outerShdw blurRad="63500" dist="38099" dir="2700000" algn="ctr" rotWithShape="0">
              <a:srgbClr val="000000">
                <a:alpha val="74998"/>
              </a:srgbClr>
            </a:outerShdw>
          </a:effectLst>
          <a:extLst/>
        </p:spPr>
        <p:txBody>
          <a:bodyPr wrap="square">
            <a:spAutoFit/>
          </a:bodyPr>
          <a:lstStyle/>
          <a:p>
            <a:pPr marL="396875" indent="-396875">
              <a:spcBef>
                <a:spcPct val="20000"/>
              </a:spcBef>
              <a:buClr>
                <a:srgbClr val="0F116A"/>
              </a:buClr>
              <a:buSzPct val="120000"/>
              <a:defRPr/>
            </a:pPr>
            <a:r>
              <a:rPr lang="en-US" sz="2200" dirty="0">
                <a:solidFill>
                  <a:schemeClr val="bg1"/>
                </a:solidFill>
              </a:rPr>
              <a:t>I.	</a:t>
            </a:r>
            <a:r>
              <a:rPr lang="en-US" sz="2200" dirty="0">
                <a:solidFill>
                  <a:schemeClr val="bg1"/>
                </a:solidFill>
              </a:rPr>
              <a:t>High death rate in post-reproductive </a:t>
            </a:r>
            <a:r>
              <a:rPr lang="en-US" sz="2200" dirty="0" smtClean="0">
                <a:solidFill>
                  <a:schemeClr val="bg1"/>
                </a:solidFill>
              </a:rPr>
              <a:t>years. – Humans – produce few offspring, but care for them</a:t>
            </a:r>
            <a:endParaRPr lang="en-US" sz="2200" dirty="0">
              <a:solidFill>
                <a:schemeClr val="bg1"/>
              </a:solidFill>
            </a:endParaRPr>
          </a:p>
        </p:txBody>
      </p:sp>
      <p:sp>
        <p:nvSpPr>
          <p:cNvPr id="393244" name="Rectangle 28"/>
          <p:cNvSpPr>
            <a:spLocks noChangeArrowheads="1"/>
          </p:cNvSpPr>
          <p:nvPr/>
        </p:nvSpPr>
        <p:spPr bwMode="auto">
          <a:xfrm>
            <a:off x="6625229" y="3121143"/>
            <a:ext cx="4884568" cy="1107996"/>
          </a:xfrm>
          <a:prstGeom prst="rect">
            <a:avLst/>
          </a:prstGeom>
          <a:solidFill>
            <a:schemeClr val="accent1">
              <a:lumMod val="75000"/>
            </a:schemeClr>
          </a:solidFill>
          <a:ln>
            <a:noFill/>
          </a:ln>
          <a:effectLst>
            <a:outerShdw blurRad="63500" dist="38099" dir="2700000" algn="ctr" rotWithShape="0">
              <a:srgbClr val="000000">
                <a:alpha val="74998"/>
              </a:srgbClr>
            </a:outerShdw>
          </a:effectLst>
          <a:extLst/>
        </p:spPr>
        <p:txBody>
          <a:bodyPr wrap="square">
            <a:spAutoFit/>
          </a:bodyPr>
          <a:lstStyle/>
          <a:p>
            <a:pPr marL="396875" indent="-396875">
              <a:spcBef>
                <a:spcPct val="20000"/>
              </a:spcBef>
              <a:buClr>
                <a:srgbClr val="0F116A"/>
              </a:buClr>
              <a:buSzPct val="120000"/>
              <a:defRPr/>
            </a:pPr>
            <a:r>
              <a:rPr lang="en-US" sz="2200" dirty="0">
                <a:solidFill>
                  <a:schemeClr val="bg1"/>
                </a:solidFill>
              </a:rPr>
              <a:t>II.	</a:t>
            </a:r>
            <a:r>
              <a:rPr lang="en-US" sz="2200" dirty="0">
                <a:solidFill>
                  <a:schemeClr val="bg1"/>
                </a:solidFill>
              </a:rPr>
              <a:t>Constant mortality rate throughout life </a:t>
            </a:r>
            <a:r>
              <a:rPr lang="en-US" sz="2200" dirty="0" smtClean="0">
                <a:solidFill>
                  <a:schemeClr val="bg1"/>
                </a:solidFill>
              </a:rPr>
              <a:t>span. – some rodents &amp; lizards, invertebrates</a:t>
            </a:r>
            <a:endParaRPr lang="en-US" sz="2200" dirty="0">
              <a:solidFill>
                <a:schemeClr val="bg1"/>
              </a:solidFill>
            </a:endParaRPr>
          </a:p>
        </p:txBody>
      </p:sp>
      <p:sp>
        <p:nvSpPr>
          <p:cNvPr id="393245" name="Rectangle 29"/>
          <p:cNvSpPr>
            <a:spLocks noChangeArrowheads="1"/>
          </p:cNvSpPr>
          <p:nvPr/>
        </p:nvSpPr>
        <p:spPr bwMode="auto">
          <a:xfrm>
            <a:off x="6625229" y="4473460"/>
            <a:ext cx="4874585" cy="1785104"/>
          </a:xfrm>
          <a:prstGeom prst="rect">
            <a:avLst/>
          </a:prstGeom>
          <a:solidFill>
            <a:srgbClr val="DD0117"/>
          </a:solidFill>
          <a:ln>
            <a:noFill/>
          </a:ln>
          <a:effectLst>
            <a:outerShdw blurRad="63500" dist="38099" dir="2700000" algn="ctr" rotWithShape="0">
              <a:srgbClr val="000000">
                <a:alpha val="74998"/>
              </a:srgbClr>
            </a:outerShdw>
          </a:effectLst>
          <a:extLst/>
        </p:spPr>
        <p:txBody>
          <a:bodyPr wrap="square">
            <a:spAutoFit/>
          </a:bodyPr>
          <a:lstStyle/>
          <a:p>
            <a:pPr marL="396875" indent="-396875">
              <a:spcBef>
                <a:spcPct val="20000"/>
              </a:spcBef>
              <a:buClr>
                <a:srgbClr val="0F116A"/>
              </a:buClr>
              <a:buSzPct val="120000"/>
              <a:defRPr/>
            </a:pPr>
            <a:r>
              <a:rPr lang="en-US" sz="2200" dirty="0">
                <a:solidFill>
                  <a:schemeClr val="bg1"/>
                </a:solidFill>
              </a:rPr>
              <a:t>III.	</a:t>
            </a:r>
            <a:r>
              <a:rPr lang="en-US" sz="2200" dirty="0">
                <a:solidFill>
                  <a:schemeClr val="bg1"/>
                </a:solidFill>
              </a:rPr>
              <a:t>Very high early mortality but the few survivors then live long (stay reproductive</a:t>
            </a:r>
            <a:r>
              <a:rPr lang="en-US" sz="2200" dirty="0" smtClean="0">
                <a:solidFill>
                  <a:schemeClr val="bg1"/>
                </a:solidFill>
              </a:rPr>
              <a:t>) – marine invertebrates, fish – produce large #s of offspring, but do not care for them</a:t>
            </a:r>
            <a:endParaRPr lang="en-US" sz="2200" dirty="0">
              <a:solidFill>
                <a:schemeClr val="bg1"/>
              </a:solidFill>
            </a:endParaRPr>
          </a:p>
        </p:txBody>
      </p:sp>
    </p:spTree>
    <p:extLst>
      <p:ext uri="{BB962C8B-B14F-4D97-AF65-F5344CB8AC3E}">
        <p14:creationId xmlns:p14="http://schemas.microsoft.com/office/powerpoint/2010/main" val="2981422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3221"/>
                                        </p:tgtEl>
                                        <p:attrNameLst>
                                          <p:attrName>style.visibility</p:attrName>
                                        </p:attrNameLst>
                                      </p:cBhvr>
                                      <p:to>
                                        <p:strVal val="visible"/>
                                      </p:to>
                                    </p:set>
                                    <p:anim calcmode="lin" valueType="num">
                                      <p:cBhvr additive="base">
                                        <p:cTn id="7" dur="500" fill="hold"/>
                                        <p:tgtEl>
                                          <p:spTgt spid="393221"/>
                                        </p:tgtEl>
                                        <p:attrNameLst>
                                          <p:attrName>ppt_x</p:attrName>
                                        </p:attrNameLst>
                                      </p:cBhvr>
                                      <p:tavLst>
                                        <p:tav tm="0">
                                          <p:val>
                                            <p:strVal val="0-#ppt_w/2"/>
                                          </p:val>
                                        </p:tav>
                                        <p:tav tm="100000">
                                          <p:val>
                                            <p:strVal val="#ppt_x"/>
                                          </p:val>
                                        </p:tav>
                                      </p:tavLst>
                                    </p:anim>
                                    <p:anim calcmode="lin" valueType="num">
                                      <p:cBhvr additive="base">
                                        <p:cTn id="8" dur="500" fill="hold"/>
                                        <p:tgtEl>
                                          <p:spTgt spid="3932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3242"/>
                                        </p:tgtEl>
                                        <p:attrNameLst>
                                          <p:attrName>style.visibility</p:attrName>
                                        </p:attrNameLst>
                                      </p:cBhvr>
                                      <p:to>
                                        <p:strVal val="visible"/>
                                      </p:to>
                                    </p:set>
                                    <p:anim calcmode="lin" valueType="num">
                                      <p:cBhvr additive="base">
                                        <p:cTn id="13" dur="500" fill="hold"/>
                                        <p:tgtEl>
                                          <p:spTgt spid="393242"/>
                                        </p:tgtEl>
                                        <p:attrNameLst>
                                          <p:attrName>ppt_x</p:attrName>
                                        </p:attrNameLst>
                                      </p:cBhvr>
                                      <p:tavLst>
                                        <p:tav tm="0">
                                          <p:val>
                                            <p:strVal val="0-#ppt_w/2"/>
                                          </p:val>
                                        </p:tav>
                                        <p:tav tm="100000">
                                          <p:val>
                                            <p:strVal val="#ppt_x"/>
                                          </p:val>
                                        </p:tav>
                                      </p:tavLst>
                                    </p:anim>
                                    <p:anim calcmode="lin" valueType="num">
                                      <p:cBhvr additive="base">
                                        <p:cTn id="14" dur="500" fill="hold"/>
                                        <p:tgtEl>
                                          <p:spTgt spid="3932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3244"/>
                                        </p:tgtEl>
                                        <p:attrNameLst>
                                          <p:attrName>style.visibility</p:attrName>
                                        </p:attrNameLst>
                                      </p:cBhvr>
                                      <p:to>
                                        <p:strVal val="visible"/>
                                      </p:to>
                                    </p:set>
                                    <p:anim calcmode="lin" valueType="num">
                                      <p:cBhvr additive="base">
                                        <p:cTn id="19" dur="500" fill="hold"/>
                                        <p:tgtEl>
                                          <p:spTgt spid="393244"/>
                                        </p:tgtEl>
                                        <p:attrNameLst>
                                          <p:attrName>ppt_x</p:attrName>
                                        </p:attrNameLst>
                                      </p:cBhvr>
                                      <p:tavLst>
                                        <p:tav tm="0">
                                          <p:val>
                                            <p:strVal val="0-#ppt_w/2"/>
                                          </p:val>
                                        </p:tav>
                                        <p:tav tm="100000">
                                          <p:val>
                                            <p:strVal val="#ppt_x"/>
                                          </p:val>
                                        </p:tav>
                                      </p:tavLst>
                                    </p:anim>
                                    <p:anim calcmode="lin" valueType="num">
                                      <p:cBhvr additive="base">
                                        <p:cTn id="20" dur="500" fill="hold"/>
                                        <p:tgtEl>
                                          <p:spTgt spid="3932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3245"/>
                                        </p:tgtEl>
                                        <p:attrNameLst>
                                          <p:attrName>style.visibility</p:attrName>
                                        </p:attrNameLst>
                                      </p:cBhvr>
                                      <p:to>
                                        <p:strVal val="visible"/>
                                      </p:to>
                                    </p:set>
                                    <p:anim calcmode="lin" valueType="num">
                                      <p:cBhvr additive="base">
                                        <p:cTn id="25" dur="500" fill="hold"/>
                                        <p:tgtEl>
                                          <p:spTgt spid="393245"/>
                                        </p:tgtEl>
                                        <p:attrNameLst>
                                          <p:attrName>ppt_x</p:attrName>
                                        </p:attrNameLst>
                                      </p:cBhvr>
                                      <p:tavLst>
                                        <p:tav tm="0">
                                          <p:val>
                                            <p:strVal val="0-#ppt_w/2"/>
                                          </p:val>
                                        </p:tav>
                                        <p:tav tm="100000">
                                          <p:val>
                                            <p:strVal val="#ppt_x"/>
                                          </p:val>
                                        </p:tav>
                                      </p:tavLst>
                                    </p:anim>
                                    <p:anim calcmode="lin" valueType="num">
                                      <p:cBhvr additive="base">
                                        <p:cTn id="26" dur="500" fill="hold"/>
                                        <p:tgtEl>
                                          <p:spTgt spid="3932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1" grpId="0" animBg="1" autoUpdateAnimBg="0"/>
      <p:bldP spid="393242" grpId="0" animBg="1" autoUpdateAnimBg="0"/>
      <p:bldP spid="393244" grpId="0" animBg="1" autoUpdateAnimBg="0"/>
      <p:bldP spid="393245"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6" descr="53_06SurvivorshipCurve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43000"/>
            <a:ext cx="868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a:off x="2514601" y="1511300"/>
            <a:ext cx="746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2100" b="1">
                <a:latin typeface="Arial" panose="020B0604020202020204" pitchFamily="34" charset="0"/>
                <a:ea typeface="ヒラギノ角ゴ Pro W3"/>
                <a:cs typeface="ヒラギノ角ゴ Pro W3"/>
              </a:rPr>
              <a:t>1,000</a:t>
            </a:r>
          </a:p>
        </p:txBody>
      </p:sp>
      <p:sp>
        <p:nvSpPr>
          <p:cNvPr id="18436" name="Text Box 5"/>
          <p:cNvSpPr txBox="1">
            <a:spLocks noChangeArrowheads="1"/>
          </p:cNvSpPr>
          <p:nvPr/>
        </p:nvSpPr>
        <p:spPr bwMode="auto">
          <a:xfrm>
            <a:off x="4797426" y="4495800"/>
            <a:ext cx="4159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100" b="1">
                <a:latin typeface="Times" panose="02020603050405020304" pitchFamily="18" charset="0"/>
                <a:ea typeface="ヒラギノ角ゴ Pro W3"/>
                <a:cs typeface="ヒラギノ角ゴ Pro W3"/>
              </a:rPr>
              <a:t>III</a:t>
            </a:r>
          </a:p>
        </p:txBody>
      </p:sp>
      <p:sp>
        <p:nvSpPr>
          <p:cNvPr id="18437" name="Text Box 6"/>
          <p:cNvSpPr txBox="1">
            <a:spLocks noChangeArrowheads="1"/>
          </p:cNvSpPr>
          <p:nvPr/>
        </p:nvSpPr>
        <p:spPr bwMode="auto">
          <a:xfrm>
            <a:off x="6499226" y="2832100"/>
            <a:ext cx="4159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100" b="1">
                <a:latin typeface="Times" panose="02020603050405020304" pitchFamily="18" charset="0"/>
                <a:ea typeface="ヒラギノ角ゴ Pro W3"/>
                <a:cs typeface="ヒラギノ角ゴ Pro W3"/>
              </a:rPr>
              <a:t>II</a:t>
            </a:r>
          </a:p>
        </p:txBody>
      </p:sp>
      <p:sp>
        <p:nvSpPr>
          <p:cNvPr id="18438" name="Text Box 7"/>
          <p:cNvSpPr txBox="1">
            <a:spLocks noChangeArrowheads="1"/>
          </p:cNvSpPr>
          <p:nvPr/>
        </p:nvSpPr>
        <p:spPr bwMode="auto">
          <a:xfrm>
            <a:off x="8061326" y="1435100"/>
            <a:ext cx="2762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100" b="1">
                <a:latin typeface="Times" panose="02020603050405020304" pitchFamily="18" charset="0"/>
                <a:ea typeface="ヒラギノ角ゴ Pro W3"/>
                <a:cs typeface="ヒラギノ角ゴ Pro W3"/>
              </a:rPr>
              <a:t>I</a:t>
            </a:r>
          </a:p>
        </p:txBody>
      </p:sp>
      <p:sp>
        <p:nvSpPr>
          <p:cNvPr id="18439" name="Text Box 8"/>
          <p:cNvSpPr txBox="1">
            <a:spLocks noChangeArrowheads="1"/>
          </p:cNvSpPr>
          <p:nvPr/>
        </p:nvSpPr>
        <p:spPr bwMode="auto">
          <a:xfrm>
            <a:off x="2717801" y="2628900"/>
            <a:ext cx="5302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2100" b="1">
                <a:latin typeface="Arial" panose="020B0604020202020204" pitchFamily="34" charset="0"/>
                <a:ea typeface="ヒラギノ角ゴ Pro W3"/>
                <a:cs typeface="ヒラギノ角ゴ Pro W3"/>
              </a:rPr>
              <a:t>100</a:t>
            </a:r>
          </a:p>
        </p:txBody>
      </p:sp>
      <p:sp>
        <p:nvSpPr>
          <p:cNvPr id="18440" name="Text Box 9"/>
          <p:cNvSpPr txBox="1">
            <a:spLocks noChangeArrowheads="1"/>
          </p:cNvSpPr>
          <p:nvPr/>
        </p:nvSpPr>
        <p:spPr bwMode="auto">
          <a:xfrm>
            <a:off x="2908301" y="3873500"/>
            <a:ext cx="3397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2100" b="1">
                <a:latin typeface="Arial" panose="020B0604020202020204" pitchFamily="34" charset="0"/>
                <a:ea typeface="ヒラギノ角ゴ Pro W3"/>
                <a:cs typeface="ヒラギノ角ゴ Pro W3"/>
              </a:rPr>
              <a:t>10</a:t>
            </a:r>
          </a:p>
        </p:txBody>
      </p:sp>
      <p:sp>
        <p:nvSpPr>
          <p:cNvPr id="18441" name="Text Box 10"/>
          <p:cNvSpPr txBox="1">
            <a:spLocks noChangeArrowheads="1"/>
          </p:cNvSpPr>
          <p:nvPr/>
        </p:nvSpPr>
        <p:spPr bwMode="auto">
          <a:xfrm>
            <a:off x="3057526" y="4876800"/>
            <a:ext cx="3397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2100" b="1">
                <a:latin typeface="Arial" panose="020B0604020202020204" pitchFamily="34" charset="0"/>
                <a:ea typeface="ヒラギノ角ゴ Pro W3"/>
                <a:cs typeface="ヒラギノ角ゴ Pro W3"/>
              </a:rPr>
              <a:t>1</a:t>
            </a:r>
          </a:p>
        </p:txBody>
      </p:sp>
      <p:sp>
        <p:nvSpPr>
          <p:cNvPr id="18442" name="Text Box 11"/>
          <p:cNvSpPr txBox="1">
            <a:spLocks noChangeArrowheads="1"/>
          </p:cNvSpPr>
          <p:nvPr/>
        </p:nvSpPr>
        <p:spPr bwMode="auto">
          <a:xfrm>
            <a:off x="9693276" y="5245100"/>
            <a:ext cx="517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100" b="1">
                <a:latin typeface="Arial" panose="020B0604020202020204" pitchFamily="34" charset="0"/>
                <a:ea typeface="ヒラギノ角ゴ Pro W3"/>
                <a:cs typeface="ヒラギノ角ゴ Pro W3"/>
              </a:rPr>
              <a:t>100</a:t>
            </a:r>
          </a:p>
        </p:txBody>
      </p:sp>
      <p:sp>
        <p:nvSpPr>
          <p:cNvPr id="18443" name="Text Box 12"/>
          <p:cNvSpPr txBox="1">
            <a:spLocks noChangeArrowheads="1"/>
          </p:cNvSpPr>
          <p:nvPr/>
        </p:nvSpPr>
        <p:spPr bwMode="auto">
          <a:xfrm>
            <a:off x="6492876" y="5245100"/>
            <a:ext cx="4413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100" b="1">
                <a:latin typeface="Arial" panose="020B0604020202020204" pitchFamily="34" charset="0"/>
                <a:ea typeface="ヒラギノ角ゴ Pro W3"/>
                <a:cs typeface="ヒラギノ角ゴ Pro W3"/>
              </a:rPr>
              <a:t>50</a:t>
            </a:r>
          </a:p>
        </p:txBody>
      </p:sp>
      <p:sp>
        <p:nvSpPr>
          <p:cNvPr id="18444" name="Text Box 13"/>
          <p:cNvSpPr txBox="1">
            <a:spLocks noChangeArrowheads="1"/>
          </p:cNvSpPr>
          <p:nvPr/>
        </p:nvSpPr>
        <p:spPr bwMode="auto">
          <a:xfrm>
            <a:off x="3463926" y="5168900"/>
            <a:ext cx="2889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100" b="1">
                <a:latin typeface="Arial" panose="020B0604020202020204" pitchFamily="34" charset="0"/>
                <a:ea typeface="ヒラギノ角ゴ Pro W3"/>
                <a:cs typeface="ヒラギノ角ゴ Pro W3"/>
              </a:rPr>
              <a:t>0</a:t>
            </a:r>
          </a:p>
        </p:txBody>
      </p:sp>
      <p:sp>
        <p:nvSpPr>
          <p:cNvPr id="18445" name="Text Box 14"/>
          <p:cNvSpPr txBox="1">
            <a:spLocks noChangeArrowheads="1"/>
          </p:cNvSpPr>
          <p:nvPr/>
        </p:nvSpPr>
        <p:spPr bwMode="auto">
          <a:xfrm>
            <a:off x="4340226" y="5499100"/>
            <a:ext cx="42132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100" b="1">
                <a:latin typeface="Arial" panose="020B0604020202020204" pitchFamily="34" charset="0"/>
                <a:ea typeface="ヒラギノ角ゴ Pro W3"/>
                <a:cs typeface="ヒラギノ角ゴ Pro W3"/>
              </a:rPr>
              <a:t>Percentage of maximum life span</a:t>
            </a:r>
          </a:p>
        </p:txBody>
      </p:sp>
      <p:sp>
        <p:nvSpPr>
          <p:cNvPr id="18446" name="Text Box 15"/>
          <p:cNvSpPr txBox="1">
            <a:spLocks noChangeArrowheads="1"/>
          </p:cNvSpPr>
          <p:nvPr/>
        </p:nvSpPr>
        <p:spPr bwMode="auto">
          <a:xfrm rot="-5400000">
            <a:off x="457201" y="3365501"/>
            <a:ext cx="38957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200" b="1">
                <a:latin typeface="Arial" panose="020B0604020202020204" pitchFamily="34" charset="0"/>
                <a:ea typeface="ヒラギノ角ゴ Pro W3"/>
                <a:cs typeface="ヒラギノ角ゴ Pro W3"/>
              </a:rPr>
              <a:t>Number of survivors (log scale)</a:t>
            </a:r>
          </a:p>
        </p:txBody>
      </p:sp>
      <p:sp>
        <p:nvSpPr>
          <p:cNvPr id="18447" name="TextBox 1"/>
          <p:cNvSpPr txBox="1">
            <a:spLocks noChangeArrowheads="1"/>
          </p:cNvSpPr>
          <p:nvPr/>
        </p:nvSpPr>
        <p:spPr bwMode="auto">
          <a:xfrm>
            <a:off x="2209800" y="22860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4400" b="1" dirty="0">
                <a:latin typeface="+mj-lt"/>
              </a:rPr>
              <a:t>Ideal Survivorship Curves</a:t>
            </a:r>
          </a:p>
        </p:txBody>
      </p:sp>
    </p:spTree>
    <p:extLst>
      <p:ext uri="{BB962C8B-B14F-4D97-AF65-F5344CB8AC3E}">
        <p14:creationId xmlns:p14="http://schemas.microsoft.com/office/powerpoint/2010/main" val="741938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0" y="-19050"/>
            <a:ext cx="9144000" cy="1143000"/>
          </a:xfrm>
        </p:spPr>
        <p:txBody>
          <a:bodyPr/>
          <a:lstStyle/>
          <a:p>
            <a:pPr algn="ctr"/>
            <a:r>
              <a:rPr lang="en-US" altLang="en-US" b="1" dirty="0" smtClean="0">
                <a:solidFill>
                  <a:schemeClr val="tx1"/>
                </a:solidFill>
                <a:ea typeface="ＭＳ Ｐゴシック" panose="020B0600070205080204" pitchFamily="34" charset="-128"/>
              </a:rPr>
              <a:t>Population Growth Curves</a:t>
            </a:r>
          </a:p>
        </p:txBody>
      </p:sp>
      <p:sp>
        <p:nvSpPr>
          <p:cNvPr id="2048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8CAF2B1-643C-4C49-B995-1B67AA2F3AC8}" type="slidenum">
              <a:rPr lang="en-US" altLang="en-US" sz="1200">
                <a:solidFill>
                  <a:srgbClr val="898989"/>
                </a:solidFill>
              </a:rPr>
              <a:pPr>
                <a:spcBef>
                  <a:spcPct val="0"/>
                </a:spcBef>
                <a:buFontTx/>
                <a:buNone/>
              </a:pPr>
              <a:t>4</a:t>
            </a:fld>
            <a:endParaRPr lang="en-US" altLang="en-US" sz="1200">
              <a:solidFill>
                <a:srgbClr val="898989"/>
              </a:solidFill>
            </a:endParaRPr>
          </a:p>
        </p:txBody>
      </p:sp>
      <p:sp>
        <p:nvSpPr>
          <p:cNvPr id="20484" name="TextBox 15"/>
          <p:cNvSpPr txBox="1">
            <a:spLocks noChangeArrowheads="1"/>
          </p:cNvSpPr>
          <p:nvPr/>
        </p:nvSpPr>
        <p:spPr bwMode="auto">
          <a:xfrm>
            <a:off x="1981200" y="2743200"/>
            <a:ext cx="256698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a:latin typeface="Cambria Math" panose="02040503050406030204" pitchFamily="18" charset="0"/>
              </a:rPr>
              <a:t>d = delta or change</a:t>
            </a:r>
          </a:p>
          <a:p>
            <a:pPr eaLnBrk="1" hangingPunct="1">
              <a:spcBef>
                <a:spcPct val="0"/>
              </a:spcBef>
              <a:buFontTx/>
              <a:buNone/>
            </a:pPr>
            <a:r>
              <a:rPr lang="en-US" altLang="en-US" sz="2000">
                <a:latin typeface="Cambria Math" panose="02040503050406030204" pitchFamily="18" charset="0"/>
              </a:rPr>
              <a:t>N = population Size</a:t>
            </a:r>
          </a:p>
          <a:p>
            <a:pPr eaLnBrk="1" hangingPunct="1">
              <a:spcBef>
                <a:spcPct val="0"/>
              </a:spcBef>
              <a:buFontTx/>
              <a:buNone/>
            </a:pPr>
            <a:r>
              <a:rPr lang="en-US" altLang="en-US" sz="2000">
                <a:latin typeface="Cambria Math" panose="02040503050406030204" pitchFamily="18" charset="0"/>
              </a:rPr>
              <a:t>t = time</a:t>
            </a:r>
          </a:p>
          <a:p>
            <a:pPr eaLnBrk="1" hangingPunct="1">
              <a:spcBef>
                <a:spcPct val="0"/>
              </a:spcBef>
              <a:buFontTx/>
              <a:buNone/>
            </a:pPr>
            <a:r>
              <a:rPr lang="en-US" altLang="en-US" sz="2000">
                <a:latin typeface="Cambria Math" panose="02040503050406030204" pitchFamily="18" charset="0"/>
              </a:rPr>
              <a:t>B = birth rate</a:t>
            </a:r>
          </a:p>
          <a:p>
            <a:pPr eaLnBrk="1" hangingPunct="1">
              <a:spcBef>
                <a:spcPct val="0"/>
              </a:spcBef>
              <a:buFontTx/>
              <a:buNone/>
            </a:pPr>
            <a:r>
              <a:rPr lang="en-US" altLang="en-US" sz="2000">
                <a:latin typeface="Cambria Math" panose="02040503050406030204" pitchFamily="18" charset="0"/>
              </a:rPr>
              <a:t>D =death rate</a:t>
            </a:r>
          </a:p>
        </p:txBody>
      </p:sp>
      <p:pic>
        <p:nvPicPr>
          <p:cNvPr id="20485" name="Picture 17" descr="population Growth Chart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143000"/>
            <a:ext cx="6019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Rot="1" noChangeAspect="1" noMove="1" noResize="1" noEditPoints="1" noAdjustHandles="1" noChangeArrowheads="1" noChangeShapeType="1" noTextEdit="1"/>
          </p:cNvSpPr>
          <p:nvPr/>
        </p:nvSpPr>
        <p:spPr>
          <a:xfrm>
            <a:off x="2074873" y="1447801"/>
            <a:ext cx="1863780" cy="793551"/>
          </a:xfrm>
          <a:prstGeom prst="rect">
            <a:avLst/>
          </a:prstGeom>
          <a:blipFill rotWithShape="1">
            <a:blip r:embed="rId4" cstate="print"/>
            <a:stretch>
              <a:fillRect/>
            </a:stretch>
          </a:blipFill>
        </p:spPr>
        <p:txBody>
          <a:bodyPr/>
          <a:lstStyle/>
          <a:p>
            <a:pPr>
              <a:defRPr/>
            </a:pPr>
            <a:r>
              <a:rPr lang="en-US">
                <a:noFill/>
              </a:rPr>
              <a:t> </a:t>
            </a:r>
          </a:p>
        </p:txBody>
      </p:sp>
      <p:sp>
        <p:nvSpPr>
          <p:cNvPr id="20487" name="Rectangle 3"/>
          <p:cNvSpPr txBox="1">
            <a:spLocks noChangeArrowheads="1"/>
          </p:cNvSpPr>
          <p:nvPr/>
        </p:nvSpPr>
        <p:spPr bwMode="auto">
          <a:xfrm>
            <a:off x="2819400" y="5514975"/>
            <a:ext cx="26670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None/>
            </a:pPr>
            <a:endParaRPr lang="en-US" altLang="en-US" sz="2000">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3677842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55800" y="-23813"/>
            <a:ext cx="8229600" cy="1143001"/>
          </a:xfrm>
        </p:spPr>
        <p:txBody>
          <a:bodyPr>
            <a:noAutofit/>
          </a:bodyPr>
          <a:lstStyle/>
          <a:p>
            <a:pPr algn="ctr"/>
            <a:r>
              <a:rPr lang="en-US" altLang="en-US" b="1" dirty="0">
                <a:solidFill>
                  <a:schemeClr val="tx1"/>
                </a:solidFill>
                <a:ea typeface="ＭＳ Ｐゴシック" panose="020B0600070205080204" pitchFamily="34" charset="-128"/>
              </a:rPr>
              <a:t>Population Growth Models</a:t>
            </a:r>
            <a:endParaRPr lang="en-US" altLang="en-US" dirty="0">
              <a:solidFill>
                <a:schemeClr val="tx1"/>
              </a:solidFill>
              <a:ea typeface="ＭＳ Ｐゴシック" panose="020B0600070205080204" pitchFamily="34" charset="-128"/>
            </a:endParaRPr>
          </a:p>
        </p:txBody>
      </p:sp>
      <p:sp>
        <p:nvSpPr>
          <p:cNvPr id="12291" name="Rectangle 3"/>
          <p:cNvSpPr>
            <a:spLocks noGrp="1" noRot="1" noChangeAspect="1" noMove="1" noResize="1" noEditPoints="1" noAdjustHandles="1" noChangeArrowheads="1" noChangeShapeType="1" noTextEdit="1"/>
          </p:cNvSpPr>
          <p:nvPr>
            <p:ph sz="half" idx="1"/>
          </p:nvPr>
        </p:nvSpPr>
        <p:spPr>
          <a:xfrm>
            <a:off x="1524000" y="1219201"/>
            <a:ext cx="4768718" cy="5433663"/>
          </a:xfrm>
          <a:blipFill rotWithShape="1">
            <a:blip r:embed="rId3" cstate="print"/>
            <a:stretch>
              <a:fillRect t="-561" r="-1023"/>
            </a:stretch>
          </a:blipFill>
          <a:ln>
            <a:miter lim="800000"/>
            <a:headEnd/>
            <a:tailEnd/>
          </a:ln>
          <a:extLst/>
        </p:spPr>
        <p:txBody>
          <a:bodyPr/>
          <a:lstStyle/>
          <a:p>
            <a:pPr>
              <a:buFont typeface="Arial" charset="0"/>
              <a:buChar char="•"/>
              <a:defRPr/>
            </a:pPr>
            <a:r>
              <a:rPr lang="en-US">
                <a:noFill/>
              </a:rPr>
              <a:t> </a:t>
            </a:r>
          </a:p>
        </p:txBody>
      </p:sp>
      <p:pic>
        <p:nvPicPr>
          <p:cNvPr id="22532" name="Picture 7" descr="52-11-PopGrwthLogisticMod-L.gif                                00000030BIOLOGY6eCIPLchapters40-55     B847B7B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210300" y="1676400"/>
            <a:ext cx="4457700" cy="3810000"/>
          </a:xfrm>
        </p:spPr>
      </p:pic>
    </p:spTree>
    <p:extLst>
      <p:ext uri="{BB962C8B-B14F-4D97-AF65-F5344CB8AC3E}">
        <p14:creationId xmlns:p14="http://schemas.microsoft.com/office/powerpoint/2010/main" val="10414607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24000" y="-19050"/>
            <a:ext cx="9144000" cy="1143000"/>
          </a:xfrm>
        </p:spPr>
        <p:txBody>
          <a:bodyPr/>
          <a:lstStyle/>
          <a:p>
            <a:pPr algn="ctr"/>
            <a:r>
              <a:rPr lang="en-US" altLang="en-US" b="1" dirty="0" smtClean="0">
                <a:solidFill>
                  <a:schemeClr val="tx1"/>
                </a:solidFill>
                <a:ea typeface="ＭＳ Ｐゴシック" panose="020B0600070205080204" pitchFamily="34" charset="-128"/>
              </a:rPr>
              <a:t>Exponential Growth Curves</a:t>
            </a:r>
          </a:p>
        </p:txBody>
      </p:sp>
      <p:sp>
        <p:nvSpPr>
          <p:cNvPr id="2457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0804A605-62CF-4E19-9971-EAD759668798}" type="slidenum">
              <a:rPr lang="en-US" altLang="en-US" sz="1200">
                <a:solidFill>
                  <a:srgbClr val="898989"/>
                </a:solidFill>
              </a:rPr>
              <a:pPr>
                <a:spcBef>
                  <a:spcPct val="0"/>
                </a:spcBef>
                <a:buFontTx/>
                <a:buNone/>
              </a:pPr>
              <a:t>6</a:t>
            </a:fld>
            <a:endParaRPr lang="en-US" altLang="en-US" sz="1200">
              <a:solidFill>
                <a:srgbClr val="898989"/>
              </a:solidFill>
            </a:endParaRPr>
          </a:p>
        </p:txBody>
      </p:sp>
      <p:sp>
        <p:nvSpPr>
          <p:cNvPr id="24580" name="TextBox 14"/>
          <p:cNvSpPr txBox="1">
            <a:spLocks noChangeArrowheads="1"/>
          </p:cNvSpPr>
          <p:nvPr/>
        </p:nvSpPr>
        <p:spPr bwMode="auto">
          <a:xfrm>
            <a:off x="1905000" y="3124201"/>
            <a:ext cx="3429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i="1">
                <a:solidFill>
                  <a:srgbClr val="002060"/>
                </a:solidFill>
                <a:latin typeface="Cambria Math" panose="02040503050406030204" pitchFamily="18" charset="0"/>
              </a:rPr>
              <a:t>d = </a:t>
            </a:r>
            <a:r>
              <a:rPr lang="en-US" altLang="en-US" sz="2400" b="1">
                <a:solidFill>
                  <a:srgbClr val="002060"/>
                </a:solidFill>
                <a:latin typeface="Cambria Math" panose="02040503050406030204" pitchFamily="18" charset="0"/>
              </a:rPr>
              <a:t>delta or change</a:t>
            </a:r>
          </a:p>
          <a:p>
            <a:pPr eaLnBrk="1" hangingPunct="1">
              <a:spcBef>
                <a:spcPct val="0"/>
              </a:spcBef>
              <a:buFontTx/>
              <a:buNone/>
            </a:pPr>
            <a:r>
              <a:rPr lang="en-US" altLang="en-US" sz="2400" b="1" i="1">
                <a:solidFill>
                  <a:srgbClr val="002060"/>
                </a:solidFill>
                <a:latin typeface="Cambria Math" panose="02040503050406030204" pitchFamily="18" charset="0"/>
              </a:rPr>
              <a:t>N = </a:t>
            </a:r>
            <a:r>
              <a:rPr lang="en-US" altLang="en-US" sz="2400" b="1">
                <a:solidFill>
                  <a:srgbClr val="002060"/>
                </a:solidFill>
                <a:latin typeface="Cambria Math" panose="02040503050406030204" pitchFamily="18" charset="0"/>
              </a:rPr>
              <a:t>Population Size</a:t>
            </a:r>
          </a:p>
          <a:p>
            <a:pPr eaLnBrk="1" hangingPunct="1">
              <a:spcBef>
                <a:spcPct val="0"/>
              </a:spcBef>
              <a:buFontTx/>
              <a:buNone/>
            </a:pPr>
            <a:r>
              <a:rPr lang="en-US" altLang="en-US" sz="2400" b="1" i="1">
                <a:solidFill>
                  <a:srgbClr val="002060"/>
                </a:solidFill>
                <a:latin typeface="Cambria Math" panose="02040503050406030204" pitchFamily="18" charset="0"/>
              </a:rPr>
              <a:t>t = </a:t>
            </a:r>
            <a:r>
              <a:rPr lang="en-US" altLang="en-US" sz="2400" b="1">
                <a:solidFill>
                  <a:srgbClr val="002060"/>
                </a:solidFill>
                <a:latin typeface="Cambria Math" panose="02040503050406030204" pitchFamily="18" charset="0"/>
              </a:rPr>
              <a:t>time</a:t>
            </a:r>
          </a:p>
          <a:p>
            <a:pPr eaLnBrk="1" hangingPunct="1">
              <a:spcBef>
                <a:spcPct val="0"/>
              </a:spcBef>
              <a:buFontTx/>
              <a:buNone/>
            </a:pPr>
            <a:r>
              <a:rPr lang="en-US" altLang="en-US" sz="2400" b="1" i="1">
                <a:solidFill>
                  <a:srgbClr val="002060"/>
                </a:solidFill>
                <a:latin typeface="Cambria Math" panose="02040503050406030204" pitchFamily="18" charset="0"/>
              </a:rPr>
              <a:t>r</a:t>
            </a:r>
            <a:r>
              <a:rPr lang="en-US" altLang="en-US" sz="2400" b="1" i="1" baseline="-25000">
                <a:solidFill>
                  <a:srgbClr val="002060"/>
                </a:solidFill>
                <a:latin typeface="Cambria Math" panose="02040503050406030204" pitchFamily="18" charset="0"/>
              </a:rPr>
              <a:t>max </a:t>
            </a:r>
            <a:r>
              <a:rPr lang="en-US" altLang="en-US" sz="2400" b="1" i="1">
                <a:solidFill>
                  <a:srgbClr val="002060"/>
                </a:solidFill>
                <a:latin typeface="Cambria Math" panose="02040503050406030204" pitchFamily="18" charset="0"/>
              </a:rPr>
              <a:t>= </a:t>
            </a:r>
            <a:r>
              <a:rPr lang="en-US" altLang="en-US" sz="2400" b="1">
                <a:solidFill>
                  <a:srgbClr val="002060"/>
                </a:solidFill>
                <a:latin typeface="Cambria Math" panose="02040503050406030204" pitchFamily="18" charset="0"/>
              </a:rPr>
              <a:t>maximum per     </a:t>
            </a:r>
            <a:br>
              <a:rPr lang="en-US" altLang="en-US" sz="2400" b="1">
                <a:solidFill>
                  <a:srgbClr val="002060"/>
                </a:solidFill>
                <a:latin typeface="Cambria Math" panose="02040503050406030204" pitchFamily="18" charset="0"/>
              </a:rPr>
            </a:br>
            <a:r>
              <a:rPr lang="en-US" altLang="en-US" sz="2400" b="1">
                <a:solidFill>
                  <a:srgbClr val="002060"/>
                </a:solidFill>
                <a:latin typeface="Cambria Math" panose="02040503050406030204" pitchFamily="18" charset="0"/>
              </a:rPr>
              <a:t>             capita growth rate </a:t>
            </a:r>
            <a:br>
              <a:rPr lang="en-US" altLang="en-US" sz="2400" b="1">
                <a:solidFill>
                  <a:srgbClr val="002060"/>
                </a:solidFill>
                <a:latin typeface="Cambria Math" panose="02040503050406030204" pitchFamily="18" charset="0"/>
              </a:rPr>
            </a:br>
            <a:r>
              <a:rPr lang="en-US" altLang="en-US" sz="2400" b="1">
                <a:solidFill>
                  <a:srgbClr val="002060"/>
                </a:solidFill>
                <a:latin typeface="Cambria Math" panose="02040503050406030204" pitchFamily="18" charset="0"/>
              </a:rPr>
              <a:t>             of population</a:t>
            </a:r>
          </a:p>
        </p:txBody>
      </p:sp>
      <p:pic>
        <p:nvPicPr>
          <p:cNvPr id="24581" name="Picture 2" descr="Screen shot 2012-08-11 at 5.00.1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371600"/>
            <a:ext cx="501173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Rot="1" noChangeAspect="1" noMove="1" noResize="1" noEditPoints="1" noAdjustHandles="1" noChangeArrowheads="1" noChangeShapeType="1" noTextEdit="1"/>
          </p:cNvSpPr>
          <p:nvPr/>
        </p:nvSpPr>
        <p:spPr>
          <a:xfrm>
            <a:off x="2438400" y="1600201"/>
            <a:ext cx="1981200" cy="793551"/>
          </a:xfrm>
          <a:prstGeom prst="rect">
            <a:avLst/>
          </a:prstGeom>
          <a:blipFill rotWithShape="1">
            <a:blip r:embed="rId4" cstate="print"/>
            <a:stretch>
              <a:fillRect/>
            </a:stretch>
          </a:blipFill>
        </p:spPr>
        <p:txBody>
          <a:bodyPr/>
          <a:lstStyle/>
          <a:p>
            <a:pPr>
              <a:defRPr/>
            </a:pPr>
            <a:r>
              <a:rPr lang="en-US">
                <a:noFill/>
              </a:rPr>
              <a:t> </a:t>
            </a:r>
          </a:p>
        </p:txBody>
      </p:sp>
      <p:sp>
        <p:nvSpPr>
          <p:cNvPr id="24583" name="TextBox 6"/>
          <p:cNvSpPr txBox="1">
            <a:spLocks noChangeArrowheads="1"/>
          </p:cNvSpPr>
          <p:nvPr/>
        </p:nvSpPr>
        <p:spPr bwMode="auto">
          <a:xfrm rot="-5400000">
            <a:off x="4274344" y="3347244"/>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Population Size, </a:t>
            </a:r>
            <a:r>
              <a:rPr lang="en-US" altLang="en-US" sz="1800" i="1"/>
              <a:t>N</a:t>
            </a:r>
          </a:p>
        </p:txBody>
      </p:sp>
      <p:sp>
        <p:nvSpPr>
          <p:cNvPr id="24584" name="TextBox 15"/>
          <p:cNvSpPr txBox="1">
            <a:spLocks noChangeArrowheads="1"/>
          </p:cNvSpPr>
          <p:nvPr/>
        </p:nvSpPr>
        <p:spPr bwMode="auto">
          <a:xfrm>
            <a:off x="7467600" y="5940425"/>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Time (hours)</a:t>
            </a:r>
            <a:endParaRPr lang="en-US" altLang="en-US" sz="1800" i="1"/>
          </a:p>
        </p:txBody>
      </p:sp>
      <p:sp>
        <p:nvSpPr>
          <p:cNvPr id="24585" name="TextBox 16"/>
          <p:cNvSpPr txBox="1">
            <a:spLocks noChangeArrowheads="1"/>
          </p:cNvSpPr>
          <p:nvPr/>
        </p:nvSpPr>
        <p:spPr bwMode="auto">
          <a:xfrm>
            <a:off x="6761163" y="1155700"/>
            <a:ext cx="266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a:t>Growth Rate of </a:t>
            </a:r>
            <a:r>
              <a:rPr lang="en-US" altLang="en-US" sz="2000" b="1" i="1"/>
              <a:t>E. coli</a:t>
            </a:r>
          </a:p>
        </p:txBody>
      </p:sp>
    </p:spTree>
    <p:extLst>
      <p:ext uri="{BB962C8B-B14F-4D97-AF65-F5344CB8AC3E}">
        <p14:creationId xmlns:p14="http://schemas.microsoft.com/office/powerpoint/2010/main" val="3771132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24000" y="-19050"/>
            <a:ext cx="9144000" cy="1143000"/>
          </a:xfrm>
        </p:spPr>
        <p:txBody>
          <a:bodyPr/>
          <a:lstStyle/>
          <a:p>
            <a:pPr algn="ctr"/>
            <a:r>
              <a:rPr lang="en-US" altLang="en-US" b="1" dirty="0" smtClean="0">
                <a:solidFill>
                  <a:schemeClr val="tx1"/>
                </a:solidFill>
                <a:ea typeface="ＭＳ Ｐゴシック" panose="020B0600070205080204" pitchFamily="34" charset="-128"/>
              </a:rPr>
              <a:t>Logistic Growth Curves</a:t>
            </a:r>
          </a:p>
        </p:txBody>
      </p:sp>
      <p:sp>
        <p:nvSpPr>
          <p:cNvPr id="2662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DB0C566-BD03-4661-93AA-436E55AC52F6}" type="slidenum">
              <a:rPr lang="en-US" altLang="en-US" sz="1200">
                <a:solidFill>
                  <a:srgbClr val="898989"/>
                </a:solidFill>
              </a:rPr>
              <a:pPr>
                <a:spcBef>
                  <a:spcPct val="0"/>
                </a:spcBef>
                <a:buFontTx/>
                <a:buNone/>
              </a:pPr>
              <a:t>7</a:t>
            </a:fld>
            <a:endParaRPr lang="en-US" altLang="en-US" sz="1200">
              <a:solidFill>
                <a:srgbClr val="898989"/>
              </a:solidFill>
            </a:endParaRPr>
          </a:p>
        </p:txBody>
      </p:sp>
      <p:sp>
        <p:nvSpPr>
          <p:cNvPr id="26628" name="Rectangle 3"/>
          <p:cNvSpPr txBox="1">
            <a:spLocks noChangeArrowheads="1"/>
          </p:cNvSpPr>
          <p:nvPr/>
        </p:nvSpPr>
        <p:spPr bwMode="auto">
          <a:xfrm>
            <a:off x="1752600" y="1219200"/>
            <a:ext cx="44196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None/>
            </a:pPr>
            <a:endParaRPr lang="en-US" altLang="en-US" sz="2000">
              <a:latin typeface="Arial" panose="020B0604020202020204" pitchFamily="34" charset="0"/>
              <a:ea typeface="ヒラギノ角ゴ Pro W3"/>
              <a:cs typeface="ヒラギノ角ゴ Pro W3"/>
            </a:endParaRPr>
          </a:p>
        </p:txBody>
      </p:sp>
      <p:sp>
        <p:nvSpPr>
          <p:cNvPr id="6" name="Rectangle 3"/>
          <p:cNvSpPr txBox="1">
            <a:spLocks noRot="1" noChangeAspect="1" noMove="1" noResize="1" noEditPoints="1" noAdjustHandles="1" noChangeArrowheads="1" noChangeShapeType="1" noTextEdit="1"/>
          </p:cNvSpPr>
          <p:nvPr/>
        </p:nvSpPr>
        <p:spPr bwMode="auto">
          <a:xfrm>
            <a:off x="1752600" y="1371600"/>
            <a:ext cx="8534400" cy="4876800"/>
          </a:xfrm>
          <a:prstGeom prst="rect">
            <a:avLst/>
          </a:prstGeom>
          <a:blipFill rotWithShape="1">
            <a:blip r:embed="rId3" cstate="print"/>
            <a:stretch>
              <a:fillRect l="-1286" t="-1250" r="-286"/>
            </a:stretch>
          </a:blipFill>
          <a:ln>
            <a:noFill/>
          </a:ln>
          <a:extLst/>
        </p:spPr>
        <p:txBody>
          <a:bodyPr/>
          <a:lstStyle/>
          <a:p>
            <a:pPr>
              <a:defRPr/>
            </a:pPr>
            <a:r>
              <a:rPr lang="en-US">
                <a:noFill/>
              </a:rPr>
              <a:t> </a:t>
            </a:r>
          </a:p>
        </p:txBody>
      </p:sp>
    </p:spTree>
    <p:extLst>
      <p:ext uri="{BB962C8B-B14F-4D97-AF65-F5344CB8AC3E}">
        <p14:creationId xmlns:p14="http://schemas.microsoft.com/office/powerpoint/2010/main" val="2265716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0788" y="1219200"/>
            <a:ext cx="6881812"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a:xfrm>
            <a:off x="1524000" y="-19050"/>
            <a:ext cx="9144000" cy="1143000"/>
          </a:xfrm>
        </p:spPr>
        <p:txBody>
          <a:bodyPr/>
          <a:lstStyle/>
          <a:p>
            <a:pPr algn="ctr"/>
            <a:r>
              <a:rPr lang="en-US" altLang="en-US" b="1" dirty="0" smtClean="0">
                <a:solidFill>
                  <a:schemeClr val="tx1"/>
                </a:solidFill>
                <a:ea typeface="ＭＳ Ｐゴシック" panose="020B0600070205080204" pitchFamily="34" charset="-128"/>
              </a:rPr>
              <a:t>Logistic Growth Curves</a:t>
            </a:r>
          </a:p>
        </p:txBody>
      </p:sp>
      <p:sp>
        <p:nvSpPr>
          <p:cNvPr id="286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639146F-586D-41DE-A37F-058E0977A9F2}" type="slidenum">
              <a:rPr lang="en-US" altLang="en-US" sz="1200">
                <a:solidFill>
                  <a:srgbClr val="898989"/>
                </a:solidFill>
              </a:rPr>
              <a:pPr>
                <a:spcBef>
                  <a:spcPct val="0"/>
                </a:spcBef>
                <a:buFontTx/>
                <a:buNone/>
              </a:pPr>
              <a:t>8</a:t>
            </a:fld>
            <a:endParaRPr lang="en-US" altLang="en-US" sz="1200">
              <a:solidFill>
                <a:srgbClr val="898989"/>
              </a:solidFill>
            </a:endParaRPr>
          </a:p>
        </p:txBody>
      </p:sp>
      <p:sp>
        <p:nvSpPr>
          <p:cNvPr id="28677" name="TextBox 14"/>
          <p:cNvSpPr txBox="1">
            <a:spLocks noChangeArrowheads="1"/>
          </p:cNvSpPr>
          <p:nvPr/>
        </p:nvSpPr>
        <p:spPr bwMode="auto">
          <a:xfrm>
            <a:off x="1752600" y="4448176"/>
            <a:ext cx="35052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i="1">
                <a:solidFill>
                  <a:srgbClr val="C00000"/>
                </a:solidFill>
                <a:latin typeface="Cambria Math" panose="02040503050406030204" pitchFamily="18" charset="0"/>
              </a:rPr>
              <a:t>d = </a:t>
            </a:r>
            <a:r>
              <a:rPr lang="en-US" altLang="en-US" sz="1800" b="1">
                <a:solidFill>
                  <a:srgbClr val="C00000"/>
                </a:solidFill>
                <a:latin typeface="Cambria Math" panose="02040503050406030204" pitchFamily="18" charset="0"/>
              </a:rPr>
              <a:t>delta or change</a:t>
            </a:r>
          </a:p>
          <a:p>
            <a:pPr eaLnBrk="1" hangingPunct="1">
              <a:spcBef>
                <a:spcPct val="0"/>
              </a:spcBef>
              <a:buFontTx/>
              <a:buNone/>
            </a:pPr>
            <a:r>
              <a:rPr lang="en-US" altLang="en-US" sz="1800" b="1" i="1">
                <a:solidFill>
                  <a:srgbClr val="C00000"/>
                </a:solidFill>
                <a:latin typeface="Cambria Math" panose="02040503050406030204" pitchFamily="18" charset="0"/>
              </a:rPr>
              <a:t>N = </a:t>
            </a:r>
            <a:r>
              <a:rPr lang="en-US" altLang="en-US" sz="1800" b="1">
                <a:solidFill>
                  <a:srgbClr val="C00000"/>
                </a:solidFill>
                <a:latin typeface="Cambria Math" panose="02040503050406030204" pitchFamily="18" charset="0"/>
              </a:rPr>
              <a:t>Population Size</a:t>
            </a:r>
          </a:p>
          <a:p>
            <a:pPr eaLnBrk="1" hangingPunct="1">
              <a:spcBef>
                <a:spcPct val="0"/>
              </a:spcBef>
              <a:buFontTx/>
              <a:buNone/>
            </a:pPr>
            <a:r>
              <a:rPr lang="en-US" altLang="en-US" sz="1800" b="1" i="1">
                <a:solidFill>
                  <a:srgbClr val="C00000"/>
                </a:solidFill>
                <a:latin typeface="Cambria Math" panose="02040503050406030204" pitchFamily="18" charset="0"/>
              </a:rPr>
              <a:t>t = </a:t>
            </a:r>
            <a:r>
              <a:rPr lang="en-US" altLang="en-US" sz="1800" b="1">
                <a:solidFill>
                  <a:srgbClr val="C00000"/>
                </a:solidFill>
                <a:latin typeface="Cambria Math" panose="02040503050406030204" pitchFamily="18" charset="0"/>
              </a:rPr>
              <a:t>time</a:t>
            </a:r>
          </a:p>
          <a:p>
            <a:pPr eaLnBrk="1" hangingPunct="1">
              <a:spcBef>
                <a:spcPct val="0"/>
              </a:spcBef>
              <a:buFontTx/>
              <a:buNone/>
            </a:pPr>
            <a:r>
              <a:rPr lang="en-US" altLang="en-US" sz="1800" b="1" i="1">
                <a:solidFill>
                  <a:srgbClr val="C00000"/>
                </a:solidFill>
                <a:latin typeface="Cambria Math" panose="02040503050406030204" pitchFamily="18" charset="0"/>
              </a:rPr>
              <a:t>K</a:t>
            </a:r>
            <a:r>
              <a:rPr lang="en-US" altLang="en-US" sz="1800" b="1">
                <a:solidFill>
                  <a:srgbClr val="C00000"/>
                </a:solidFill>
                <a:latin typeface="Cambria Math" panose="02040503050406030204" pitchFamily="18" charset="0"/>
              </a:rPr>
              <a:t> =carrying capacity</a:t>
            </a:r>
          </a:p>
          <a:p>
            <a:pPr eaLnBrk="1" hangingPunct="1">
              <a:spcBef>
                <a:spcPct val="0"/>
              </a:spcBef>
              <a:buFontTx/>
              <a:buNone/>
            </a:pPr>
            <a:r>
              <a:rPr lang="en-US" altLang="en-US" sz="1800" b="1" i="1">
                <a:solidFill>
                  <a:srgbClr val="C00000"/>
                </a:solidFill>
                <a:latin typeface="Cambria Math" panose="02040503050406030204" pitchFamily="18" charset="0"/>
              </a:rPr>
              <a:t>r</a:t>
            </a:r>
            <a:r>
              <a:rPr lang="en-US" altLang="en-US" sz="1800" b="1" i="1" baseline="-25000">
                <a:solidFill>
                  <a:srgbClr val="C00000"/>
                </a:solidFill>
                <a:latin typeface="Cambria Math" panose="02040503050406030204" pitchFamily="18" charset="0"/>
              </a:rPr>
              <a:t>max </a:t>
            </a:r>
            <a:r>
              <a:rPr lang="en-US" altLang="en-US" sz="1800" b="1" i="1">
                <a:solidFill>
                  <a:srgbClr val="C00000"/>
                </a:solidFill>
                <a:latin typeface="Cambria Math" panose="02040503050406030204" pitchFamily="18" charset="0"/>
              </a:rPr>
              <a:t>= </a:t>
            </a:r>
            <a:r>
              <a:rPr lang="en-US" altLang="en-US" sz="1800" b="1">
                <a:solidFill>
                  <a:srgbClr val="C00000"/>
                </a:solidFill>
                <a:latin typeface="Cambria Math" panose="02040503050406030204" pitchFamily="18" charset="0"/>
              </a:rPr>
              <a:t>maximum per     </a:t>
            </a:r>
            <a:br>
              <a:rPr lang="en-US" altLang="en-US" sz="1800" b="1">
                <a:solidFill>
                  <a:srgbClr val="C00000"/>
                </a:solidFill>
                <a:latin typeface="Cambria Math" panose="02040503050406030204" pitchFamily="18" charset="0"/>
              </a:rPr>
            </a:br>
            <a:r>
              <a:rPr lang="en-US" altLang="en-US" sz="1800" b="1">
                <a:solidFill>
                  <a:srgbClr val="C00000"/>
                </a:solidFill>
                <a:latin typeface="Cambria Math" panose="02040503050406030204" pitchFamily="18" charset="0"/>
              </a:rPr>
              <a:t>             capita growth rate </a:t>
            </a:r>
            <a:br>
              <a:rPr lang="en-US" altLang="en-US" sz="1800" b="1">
                <a:solidFill>
                  <a:srgbClr val="C00000"/>
                </a:solidFill>
                <a:latin typeface="Cambria Math" panose="02040503050406030204" pitchFamily="18" charset="0"/>
              </a:rPr>
            </a:br>
            <a:r>
              <a:rPr lang="en-US" altLang="en-US" sz="1800" b="1">
                <a:solidFill>
                  <a:srgbClr val="C00000"/>
                </a:solidFill>
                <a:latin typeface="Cambria Math" panose="02040503050406030204" pitchFamily="18" charset="0"/>
              </a:rPr>
              <a:t>             of population</a:t>
            </a:r>
          </a:p>
        </p:txBody>
      </p:sp>
      <p:sp>
        <p:nvSpPr>
          <p:cNvPr id="4" name="Rectangle 3"/>
          <p:cNvSpPr>
            <a:spLocks noRot="1" noChangeAspect="1" noMove="1" noResize="1" noEditPoints="1" noAdjustHandles="1" noChangeArrowheads="1" noChangeShapeType="1" noTextEdit="1"/>
          </p:cNvSpPr>
          <p:nvPr/>
        </p:nvSpPr>
        <p:spPr>
          <a:xfrm>
            <a:off x="1981200" y="1255985"/>
            <a:ext cx="2352054" cy="624145"/>
          </a:xfrm>
          <a:prstGeom prst="rect">
            <a:avLst/>
          </a:prstGeom>
          <a:blipFill rotWithShape="1">
            <a:blip r:embed="rId4" cstate="print"/>
            <a:stretch>
              <a:fillRect/>
            </a:stretch>
          </a:blipFill>
        </p:spPr>
        <p:txBody>
          <a:bodyPr/>
          <a:lstStyle/>
          <a:p>
            <a:pPr>
              <a:defRPr/>
            </a:pPr>
            <a:r>
              <a:rPr lang="en-US">
                <a:noFill/>
              </a:rPr>
              <a:t> </a:t>
            </a:r>
          </a:p>
        </p:txBody>
      </p:sp>
    </p:spTree>
    <p:extLst>
      <p:ext uri="{BB962C8B-B14F-4D97-AF65-F5344CB8AC3E}">
        <p14:creationId xmlns:p14="http://schemas.microsoft.com/office/powerpoint/2010/main" val="2447952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524000" y="-19050"/>
            <a:ext cx="9144000" cy="1143000"/>
          </a:xfrm>
        </p:spPr>
        <p:txBody>
          <a:bodyPr/>
          <a:lstStyle/>
          <a:p>
            <a:pPr algn="ctr"/>
            <a:r>
              <a:rPr lang="en-US" altLang="en-US" b="1" dirty="0" smtClean="0">
                <a:solidFill>
                  <a:schemeClr val="tx1"/>
                </a:solidFill>
                <a:ea typeface="ＭＳ Ｐゴシック" panose="020B0600070205080204" pitchFamily="34" charset="-128"/>
              </a:rPr>
              <a:t>Comparison of Growth Curves</a:t>
            </a:r>
          </a:p>
        </p:txBody>
      </p:sp>
      <p:sp>
        <p:nvSpPr>
          <p:cNvPr id="3072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4867A71-D1A8-4893-8B04-FE326DC996C6}" type="slidenum">
              <a:rPr lang="en-US" altLang="en-US" sz="1200">
                <a:solidFill>
                  <a:srgbClr val="898989"/>
                </a:solidFill>
              </a:rPr>
              <a:pPr>
                <a:spcBef>
                  <a:spcPct val="0"/>
                </a:spcBef>
                <a:buFontTx/>
                <a:buNone/>
              </a:pPr>
              <a:t>9</a:t>
            </a:fld>
            <a:endParaRPr lang="en-US" altLang="en-US" sz="1200">
              <a:solidFill>
                <a:srgbClr val="898989"/>
              </a:solidFill>
            </a:endParaRPr>
          </a:p>
        </p:txBody>
      </p:sp>
      <p:sp>
        <p:nvSpPr>
          <p:cNvPr id="30724" name="Rectangle 3"/>
          <p:cNvSpPr txBox="1">
            <a:spLocks noChangeArrowheads="1"/>
          </p:cNvSpPr>
          <p:nvPr/>
        </p:nvSpPr>
        <p:spPr bwMode="auto">
          <a:xfrm>
            <a:off x="1752600" y="1219200"/>
            <a:ext cx="44196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None/>
            </a:pPr>
            <a:endParaRPr lang="en-US" altLang="en-US" sz="2000">
              <a:latin typeface="Arial" panose="020B0604020202020204" pitchFamily="34" charset="0"/>
              <a:ea typeface="ヒラギノ角ゴ Pro W3"/>
              <a:cs typeface="ヒラギノ角ゴ Pro W3"/>
            </a:endParaRPr>
          </a:p>
        </p:txBody>
      </p:sp>
      <p:pic>
        <p:nvPicPr>
          <p:cNvPr id="30725" name="Picture 7" descr="52-11-PopGrwthLogisticMod-L.gif                                00000030BIOLOGY6eCIPLchapters40-55     B847B7B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066800"/>
            <a:ext cx="7620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159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65</TotalTime>
  <Words>1272</Words>
  <Application>Microsoft Office PowerPoint</Application>
  <PresentationFormat>Widescreen</PresentationFormat>
  <Paragraphs>231</Paragraphs>
  <Slides>15</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ＭＳ Ｐゴシック</vt:lpstr>
      <vt:lpstr>Arial</vt:lpstr>
      <vt:lpstr>Calibri</vt:lpstr>
      <vt:lpstr>Cambria Math</vt:lpstr>
      <vt:lpstr>Corbel</vt:lpstr>
      <vt:lpstr>Times</vt:lpstr>
      <vt:lpstr>Times New Roman</vt:lpstr>
      <vt:lpstr>Verdana</vt:lpstr>
      <vt:lpstr>Wingdings</vt:lpstr>
      <vt:lpstr>ヒラギノ角ゴ Pro W3</vt:lpstr>
      <vt:lpstr>Basis</vt:lpstr>
      <vt:lpstr>ECOLOGY</vt:lpstr>
      <vt:lpstr>Survivorship curves</vt:lpstr>
      <vt:lpstr>PowerPoint Presentation</vt:lpstr>
      <vt:lpstr>Population Growth Curves</vt:lpstr>
      <vt:lpstr>Population Growth Models</vt:lpstr>
      <vt:lpstr>Exponential Growth Curves</vt:lpstr>
      <vt:lpstr>Logistic Growth Curves</vt:lpstr>
      <vt:lpstr>Logistic Growth Curves</vt:lpstr>
      <vt:lpstr>Comparison of Growth Curves</vt:lpstr>
      <vt:lpstr>Growth Curve Relationship</vt:lpstr>
      <vt:lpstr>Examining Logistic Population Growth </vt:lpstr>
      <vt:lpstr>Examining Logistic Population Growth </vt:lpstr>
      <vt:lpstr>Population Reproductive Strategies</vt:lpstr>
      <vt:lpstr>PowerPoint Presentation</vt:lpstr>
      <vt:lpstr>PowerPoint Presentation</vt:lpstr>
    </vt:vector>
  </TitlesOfParts>
  <Company>Batesville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dc:title>
  <dc:creator>Samantha Hogan</dc:creator>
  <cp:lastModifiedBy>Samantha Hogan</cp:lastModifiedBy>
  <cp:revision>5</cp:revision>
  <dcterms:created xsi:type="dcterms:W3CDTF">2018-07-12T15:23:11Z</dcterms:created>
  <dcterms:modified xsi:type="dcterms:W3CDTF">2018-07-12T16:28:46Z</dcterms:modified>
</cp:coreProperties>
</file>