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12571B6C-FDB1-482D-85B9-5FF77A89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2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5BE3BC1F-98E8-485E-B937-70C586CB2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8C871-3A6D-4A99-9020-7A265B34CDD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6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54FF6-6AE4-429C-B588-584F8A58DDD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63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2AAC3-1431-4D8E-BE50-EE75B1B0DFA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3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62FC2-B2C8-40A5-BBB0-134FD8BEC7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9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8C328-C052-434E-8783-6ACB8EF126E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9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642D5-3D88-44C8-8388-BB76DCD7594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21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81CF-BA80-4101-AF0C-B5457E98E80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9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BF66C-9D7E-4E92-AE50-A142D0A63E0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C3315-D347-4A84-AF8C-098EDAFCB30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42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78" name="Picture 6" descr="A:\grape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19E40C6F-614D-4C56-A183-9B103C640E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92FC3-EC41-42DB-81AE-1E448CB7C7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0B30D-0F88-4354-B10B-7541DAA2D2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FB8F72-6777-4B7F-8F94-0708E3C828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D9B010-6B36-42C9-A5DB-077CEDD603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1B868-CD84-49AD-B454-FA163F7CC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CD77-4486-42F7-989B-73830B6ADF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9F91-F6CE-42F5-BFCF-925DAF16E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F3F2-96BA-40EA-ADA0-4E8A8D4983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E4CFB-125F-4A5D-8FAB-34AD36DFEB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37CE0-0163-44C4-B6E0-154D6BCF2C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0CD0-4613-4508-93A8-8F84BE731D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481D9-7BD5-486C-B107-4EFB44BD0A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A:\grapes.GI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9A0707B7-AE1A-437B-BC4E-3ED36529F9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77013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i="1" dirty="0" smtClean="0"/>
              <a:t>Descent </a:t>
            </a:r>
            <a:r>
              <a:rPr lang="en-US" altLang="en-US" sz="4400" i="1" dirty="0"/>
              <a:t>with Modification:                    A Darwinian </a:t>
            </a:r>
            <a:r>
              <a:rPr lang="en-US" altLang="en-US" sz="4400" i="1" dirty="0" smtClean="0"/>
              <a:t>View of </a:t>
            </a:r>
            <a:r>
              <a:rPr lang="en-US" altLang="en-US" sz="4400" i="1" dirty="0"/>
              <a:t>Life</a:t>
            </a:r>
          </a:p>
        </p:txBody>
      </p:sp>
      <p:pic>
        <p:nvPicPr>
          <p:cNvPr id="5127" name="Picture 7" descr="22-18x-Darwin1874.jpg                                          00000029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01800" y="1981200"/>
            <a:ext cx="2997200" cy="4114800"/>
          </a:xfrm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pPr algn="ctr"/>
            <a:r>
              <a:rPr lang="en-US" altLang="en-US" dirty="0"/>
              <a:t>Evolution </a:t>
            </a:r>
            <a:r>
              <a:rPr lang="en-US" altLang="en-US" dirty="0" smtClean="0"/>
              <a:t>evidence:</a:t>
            </a:r>
            <a:br>
              <a:rPr lang="en-US" altLang="en-US" dirty="0" smtClean="0"/>
            </a:br>
            <a:r>
              <a:rPr lang="en-US" altLang="en-US" sz="3600" dirty="0" smtClean="0"/>
              <a:t>The </a:t>
            </a:r>
            <a:r>
              <a:rPr lang="en-US" altLang="en-US" sz="3600" dirty="0"/>
              <a:t>Fossil Record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3810000" cy="44958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 of forms over time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 – evidence of descent w/ modifications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Vertebrate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Fossilized leg bones of ancient whales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248622481"/>
              </p:ext>
            </p:extLst>
          </p:nvPr>
        </p:nvGraphicFramePr>
        <p:xfrm>
          <a:off x="5486400" y="1676400"/>
          <a:ext cx="3200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32004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/>
          <a:lstStyle/>
          <a:p>
            <a:pPr algn="ctr"/>
            <a:r>
              <a:rPr lang="en-US" altLang="en-US" dirty="0"/>
              <a:t>Evolution evidence: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Comparative </a:t>
            </a:r>
            <a:r>
              <a:rPr lang="en-US" altLang="en-US" sz="3600" dirty="0"/>
              <a:t>Anatomy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00200"/>
            <a:ext cx="7467600" cy="48768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Homologous structures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similar </a:t>
            </a: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w/ different </a:t>
            </a: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 forelimbs of human, </a:t>
            </a:r>
          </a:p>
          <a:p>
            <a:pPr lvl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whale, bat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result from descent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</a:p>
          <a:p>
            <a:pPr lvl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ancestor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Vestigial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 – remnants of structures that once served a purpose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whale/snake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pelvic girdles;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wings on flightless birds</a:t>
            </a:r>
          </a:p>
        </p:txBody>
      </p:sp>
      <p:pic>
        <p:nvPicPr>
          <p:cNvPr id="12295" name="Picture 7" descr="22-14-HomologousStruct-L.gif                                   00000029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1834" y="1569396"/>
            <a:ext cx="3810000" cy="264795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/>
          <a:lstStyle/>
          <a:p>
            <a:pPr algn="ctr"/>
            <a:r>
              <a:rPr lang="en-US" altLang="en-US" dirty="0"/>
              <a:t>Evolution evidence: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Comparative </a:t>
            </a:r>
            <a:r>
              <a:rPr lang="en-US" altLang="en-US" sz="3600" dirty="0"/>
              <a:t>Embryology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66950"/>
            <a:ext cx="3810000" cy="35433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Pharyngeal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pouches = gills, ears/throat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‘tails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as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embryos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into homologous structures w/ very different functions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57800" y="2057400"/>
          <a:ext cx="3810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38100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72145" cy="1143000"/>
          </a:xfrm>
        </p:spPr>
        <p:txBody>
          <a:bodyPr/>
          <a:lstStyle/>
          <a:p>
            <a:pPr algn="ctr"/>
            <a:r>
              <a:rPr lang="en-US" altLang="en-US" dirty="0"/>
              <a:t>Evolution evidence: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Molecular </a:t>
            </a:r>
            <a:r>
              <a:rPr lang="en-US" altLang="en-US" sz="3600" dirty="0"/>
              <a:t>Biology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133600"/>
            <a:ext cx="3810000" cy="3962400"/>
          </a:xfrm>
        </p:spPr>
        <p:txBody>
          <a:bodyPr/>
          <a:lstStyle/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in DNA, proteins, genes, and gene products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genetic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endParaRPr lang="en-US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7" descr="22T-01-VertEvolRelat-L.gif                                     00000029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5288" y="1981200"/>
            <a:ext cx="3373437" cy="41148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762000"/>
          </a:xfrm>
        </p:spPr>
        <p:txBody>
          <a:bodyPr/>
          <a:lstStyle/>
          <a:p>
            <a:pPr algn="ctr"/>
            <a:r>
              <a:rPr lang="en-US" altLang="en-US" dirty="0"/>
              <a:t>Evolution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990600"/>
            <a:ext cx="4876800" cy="5105400"/>
          </a:xfrm>
        </p:spPr>
        <p:txBody>
          <a:bodyPr/>
          <a:lstStyle/>
          <a:p>
            <a:r>
              <a:rPr lang="en-US" alt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the change over time of the genetic composition of populations</a:t>
            </a:r>
          </a:p>
          <a:p>
            <a:r>
              <a:rPr lang="en-US" alt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selection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populations of organisms can change over the generations if individuals having certain heritable traits leave more offspring than others (differential reproductive success)</a:t>
            </a:r>
          </a:p>
          <a:p>
            <a:r>
              <a:rPr lang="en-US" alt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adaptations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 prevalence of inherited characteristics that enhance organisms’ survival and reproduction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22-00-OriginOfSpecies.jpg                                      00000029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447800"/>
            <a:ext cx="3048000" cy="4398895"/>
          </a:xfrm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161087" y="6075295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/>
              </a:rPr>
              <a:t>November 24, 1859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pPr algn="ctr"/>
            <a:r>
              <a:rPr lang="en-US" altLang="en-US" dirty="0"/>
              <a:t>Evolutionary </a:t>
            </a:r>
            <a:r>
              <a:rPr lang="en-US" altLang="en-US" dirty="0" smtClean="0"/>
              <a:t>history 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7543800" cy="2717800"/>
          </a:xfrm>
        </p:spPr>
        <p:txBody>
          <a:bodyPr/>
          <a:lstStyle/>
          <a:p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Linnaeus: 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taxonomy – grouping of organisms</a:t>
            </a:r>
          </a:p>
          <a:p>
            <a:pPr lvl="1"/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Bionomial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nomenclature – 2 word naming system</a:t>
            </a:r>
          </a:p>
          <a:p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Cuvier:  paleontology – study of fossils</a:t>
            </a:r>
          </a:p>
          <a:p>
            <a:pPr lvl="1"/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Catastrophism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boundaries btw strata were caused by catastrophes that destroyed organisms – areas  were repopulated by immigrating species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5" descr="22-01-DarwinHistorContext-L.gif                                00000029BIOLOGY6eCIPLchapters18-28     B847A32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37000"/>
            <a:ext cx="5410200" cy="2921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2947"/>
            <a:ext cx="8991600" cy="1143000"/>
          </a:xfrm>
        </p:spPr>
        <p:txBody>
          <a:bodyPr/>
          <a:lstStyle/>
          <a:p>
            <a:pPr algn="ctr"/>
            <a:r>
              <a:rPr lang="en-US" dirty="0" smtClean="0"/>
              <a:t>Evolutionary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43000"/>
            <a:ext cx="7239000" cy="2794000"/>
          </a:xfrm>
        </p:spPr>
        <p:txBody>
          <a:bodyPr/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Hutton: gradualism – change takes place through slow, continuous processes – looked at geological features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Malthus:  populations – much of human suffering was the consequence of human population increasing faster than food/resources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22-01-DarwinHistorContext-L.gif                                00000029BIOLOGY6eCIPLchapters18-28     B847A32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937000"/>
            <a:ext cx="5410200" cy="2921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pPr algn="ctr"/>
            <a:r>
              <a:rPr lang="en-US" dirty="0" smtClean="0"/>
              <a:t>Evolutionary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71600"/>
            <a:ext cx="7391400" cy="4724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Lamarck: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theory of evolution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life evolves as environments change, but based theory on incorrect mechanism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Use/disuse – body parts used extensively become larger/stronger – if not used they deteriorate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of acquired characteristics – organisms can pass these modifications to offspring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495"/>
            <a:ext cx="9067800" cy="1143000"/>
          </a:xfrm>
        </p:spPr>
        <p:txBody>
          <a:bodyPr/>
          <a:lstStyle/>
          <a:p>
            <a:pPr algn="ctr"/>
            <a:r>
              <a:rPr lang="en-US" dirty="0" smtClean="0"/>
              <a:t>Evolutionary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08314"/>
            <a:ext cx="7315200" cy="5040085"/>
          </a:xfrm>
        </p:spPr>
        <p:txBody>
          <a:bodyPr/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Lyell: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uniformitarianism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same geological processes are at work today as in the past – modern geology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Darwin:  evolution – 1831 voyage on HMSS Beagle – Natural/Artificial selection  </a:t>
            </a: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Descent w/ Modifications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Wallace: came up with a theory of natural selection similar to Darwin – published first but gave credit to Darwin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Mendel: inheritance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5357"/>
            <a:ext cx="9075906" cy="917643"/>
          </a:xfrm>
        </p:spPr>
        <p:txBody>
          <a:bodyPr/>
          <a:lstStyle/>
          <a:p>
            <a:pPr algn="ctr"/>
            <a:r>
              <a:rPr lang="en-US" altLang="en-US" dirty="0"/>
              <a:t>Descent with </a:t>
            </a:r>
            <a:r>
              <a:rPr lang="en-US" altLang="en-US" dirty="0" smtClean="0"/>
              <a:t>Modification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620000" cy="4876800"/>
          </a:xfrm>
        </p:spPr>
        <p:txBody>
          <a:bodyPr/>
          <a:lstStyle/>
          <a:p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observations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			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fertility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populations would increase exponentially if all individuals born reproduced successfully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Stable population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       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Limited resources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Individuals vary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2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exactly alike   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Heritable variation</a:t>
            </a:r>
          </a:p>
        </p:txBody>
      </p:sp>
      <p:pic>
        <p:nvPicPr>
          <p:cNvPr id="8199" name="Picture 7" descr="22-05-VoyageOfHMSBeagle-L.gif                                  00000029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0212" y="3581400"/>
            <a:ext cx="3810000" cy="27432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1315" cy="1143000"/>
          </a:xfrm>
        </p:spPr>
        <p:txBody>
          <a:bodyPr/>
          <a:lstStyle/>
          <a:p>
            <a:pPr algn="ctr"/>
            <a:r>
              <a:rPr lang="en-US" altLang="en-US" dirty="0"/>
              <a:t>Descent with </a:t>
            </a:r>
            <a:r>
              <a:rPr lang="en-US" altLang="en-US" dirty="0" smtClean="0"/>
              <a:t>Modification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19200"/>
            <a:ext cx="7315200" cy="5334000"/>
          </a:xfrm>
        </p:spPr>
        <p:txBody>
          <a:bodyPr/>
          <a:lstStyle/>
          <a:p>
            <a:r>
              <a:rPr lang="en-US" alt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Inferences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Struggle for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 – prod. of more offspring than the environment can support leads to a struggle for existence w/ only a fraction of offspring surviving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Non-random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– </a:t>
            </a:r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whose traits give them a greater probability of surviving/reproducing have a higher fitness &amp; are likely to leave more offspring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Natural selection (differential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reproduction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unequal ability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ind.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survive/reproduce will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 gradual change in </a:t>
            </a:r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US" alt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.,w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favorable characters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accumulating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generations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54311" cy="1143000"/>
          </a:xfrm>
        </p:spPr>
        <p:txBody>
          <a:bodyPr/>
          <a:lstStyle/>
          <a:p>
            <a:pPr algn="ctr"/>
            <a:r>
              <a:rPr lang="en-US" altLang="en-US" dirty="0"/>
              <a:t>Evolution evidence: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Biogeography</a:t>
            </a:r>
            <a:endParaRPr lang="en-US" altLang="en-US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76400"/>
            <a:ext cx="4038600" cy="47244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distribution of species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Mainland</a:t>
            </a:r>
          </a:p>
          <a:p>
            <a:pPr lvl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Australia, Continents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evolution – similarities due to similar environment not common ancestor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Divergent evolution – similar organisms adapt differently due to environments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7" descr="22-15-ConvergentEvolutio-L.jpg                                 00000029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643188"/>
            <a:ext cx="3810000" cy="27892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MacHD:APPS:Microsoft Office 98:Templates:Presentation Designs:Blush</Template>
  <TotalTime>650</TotalTime>
  <Words>446</Words>
  <Application>Microsoft Office PowerPoint</Application>
  <PresentationFormat>On-screen Show (4:3)</PresentationFormat>
  <Paragraphs>78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Impact</vt:lpstr>
      <vt:lpstr>Times</vt:lpstr>
      <vt:lpstr>Times New Roman</vt:lpstr>
      <vt:lpstr>Blush</vt:lpstr>
      <vt:lpstr>PowerPoint Presentation</vt:lpstr>
      <vt:lpstr>Evolution</vt:lpstr>
      <vt:lpstr>Evolutionary history </vt:lpstr>
      <vt:lpstr>Evolutionary history </vt:lpstr>
      <vt:lpstr>Evolutionary history</vt:lpstr>
      <vt:lpstr>Evolutionary history</vt:lpstr>
      <vt:lpstr>Descent with Modification</vt:lpstr>
      <vt:lpstr>Descent with Modification</vt:lpstr>
      <vt:lpstr>Evolution evidence:   Biogeography</vt:lpstr>
      <vt:lpstr>Evolution evidence: The Fossil Record</vt:lpstr>
      <vt:lpstr>Evolution evidence:  Comparative Anatomy</vt:lpstr>
      <vt:lpstr>Evolution evidence:  Comparative Embryology</vt:lpstr>
      <vt:lpstr>Evolution evidence:  Molecular Biology</vt:lpstr>
    </vt:vector>
  </TitlesOfParts>
  <Company>GBS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#10  Date ________</dc:title>
  <dc:creator>Chris Hilvert</dc:creator>
  <cp:lastModifiedBy>Samantha Hogan</cp:lastModifiedBy>
  <cp:revision>48</cp:revision>
  <cp:lastPrinted>2015-01-26T16:03:22Z</cp:lastPrinted>
  <dcterms:created xsi:type="dcterms:W3CDTF">2000-11-07T16:03:02Z</dcterms:created>
  <dcterms:modified xsi:type="dcterms:W3CDTF">2018-07-13T16:28:38Z</dcterms:modified>
</cp:coreProperties>
</file>