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44F21558-018C-4F31-9510-C79A293E315C}" type="datetimeFigureOut">
              <a:rPr lang="en-US" smtClean="0"/>
              <a:t>8/23/2018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B94C2644-C875-43DB-92A7-FCFD2188A225}" type="slidenum">
              <a:rPr lang="en-US" smtClean="0"/>
              <a:t>‹#›</a:t>
            </a:fld>
            <a:endParaRPr lang="en-US"/>
          </a:p>
        </p:txBody>
      </p:sp>
    </p:spTree>
    <p:extLst>
      <p:ext uri="{BB962C8B-B14F-4D97-AF65-F5344CB8AC3E}">
        <p14:creationId xmlns:p14="http://schemas.microsoft.com/office/powerpoint/2010/main" val="198139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87044"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00DB44-7290-40ED-B531-A5101748DE64}" type="slidenum">
              <a:rPr lang="en-US">
                <a:latin typeface="Times New Roman" panose="02020603050405020304" pitchFamily="18" charset="0"/>
                <a:ea typeface="ＭＳ Ｐゴシック" panose="020B0600070205080204" pitchFamily="34" charset="-128"/>
              </a:rPr>
              <a:pPr algn="r" eaLnBrk="1" hangingPunct="1">
                <a:spcBef>
                  <a:spcPct val="0"/>
                </a:spcBef>
              </a:pPr>
              <a:t>2</a:t>
            </a:fld>
            <a:endParaRPr 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1801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77900" lvl="1" indent="-292100" eaLnBrk="1" hangingPunct="1">
              <a:lnSpc>
                <a:spcPct val="95000"/>
              </a:lnSpc>
              <a:spcBef>
                <a:spcPct val="0"/>
              </a:spcBef>
            </a:pPr>
            <a:endParaRPr lang="en-US" smtClean="0"/>
          </a:p>
        </p:txBody>
      </p:sp>
      <p:sp>
        <p:nvSpPr>
          <p:cNvPr id="91140"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450EF6A-FB6B-4F95-9836-C7D29AFC0560}" type="slidenum">
              <a:rPr lang="en-US"/>
              <a:pPr algn="r" eaLnBrk="1" hangingPunct="1">
                <a:spcBef>
                  <a:spcPct val="0"/>
                </a:spcBef>
              </a:pPr>
              <a:t>11</a:t>
            </a:fld>
            <a:endParaRPr lang="en-US"/>
          </a:p>
        </p:txBody>
      </p:sp>
    </p:spTree>
    <p:extLst>
      <p:ext uri="{BB962C8B-B14F-4D97-AF65-F5344CB8AC3E}">
        <p14:creationId xmlns:p14="http://schemas.microsoft.com/office/powerpoint/2010/main" val="358481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93188"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B9E0A55-95BD-4423-9937-C469F3CB4C3F}" type="slidenum">
              <a:rPr lang="en-US"/>
              <a:pPr algn="r" eaLnBrk="1" hangingPunct="1">
                <a:spcBef>
                  <a:spcPct val="0"/>
                </a:spcBef>
              </a:pPr>
              <a:t>12</a:t>
            </a:fld>
            <a:endParaRPr lang="en-US"/>
          </a:p>
        </p:txBody>
      </p:sp>
    </p:spTree>
    <p:extLst>
      <p:ext uri="{BB962C8B-B14F-4D97-AF65-F5344CB8AC3E}">
        <p14:creationId xmlns:p14="http://schemas.microsoft.com/office/powerpoint/2010/main" val="105320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a:p>
            <a:pPr eaLnBrk="1" hangingPunct="1">
              <a:spcBef>
                <a:spcPct val="0"/>
              </a:spcBef>
            </a:pPr>
            <a:endParaRPr lang="en-US" smtClean="0"/>
          </a:p>
        </p:txBody>
      </p:sp>
      <p:sp>
        <p:nvSpPr>
          <p:cNvPr id="95236"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BB71FED-0452-4E8C-B65C-27B3BEC0FC1B}" type="slidenum">
              <a:rPr lang="en-US"/>
              <a:pPr algn="r" eaLnBrk="1" hangingPunct="1">
                <a:spcBef>
                  <a:spcPct val="0"/>
                </a:spcBef>
              </a:pPr>
              <a:t>13</a:t>
            </a:fld>
            <a:endParaRPr lang="en-US"/>
          </a:p>
        </p:txBody>
      </p:sp>
    </p:spTree>
    <p:extLst>
      <p:ext uri="{BB962C8B-B14F-4D97-AF65-F5344CB8AC3E}">
        <p14:creationId xmlns:p14="http://schemas.microsoft.com/office/powerpoint/2010/main" val="136028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1"/>
          <a:lstStyle/>
          <a:p>
            <a:pPr marL="0" lvl="1" eaLnBrk="1" hangingPunct="1">
              <a:spcBef>
                <a:spcPts val="0"/>
              </a:spcBef>
              <a:spcAft>
                <a:spcPts val="0"/>
              </a:spcAft>
              <a:defRPr/>
            </a:pPr>
            <a:endParaRPr/>
          </a:p>
        </p:txBody>
      </p:sp>
      <p:sp>
        <p:nvSpPr>
          <p:cNvPr id="97284"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7C8F537-6C53-4D97-A26B-1C2D517C7C87}" type="slidenum">
              <a:rPr lang="en-US"/>
              <a:pPr algn="r" eaLnBrk="1" hangingPunct="1">
                <a:spcBef>
                  <a:spcPct val="0"/>
                </a:spcBef>
              </a:pPr>
              <a:t>14</a:t>
            </a:fld>
            <a:endParaRPr lang="en-US"/>
          </a:p>
        </p:txBody>
      </p:sp>
    </p:spTree>
    <p:extLst>
      <p:ext uri="{BB962C8B-B14F-4D97-AF65-F5344CB8AC3E}">
        <p14:creationId xmlns:p14="http://schemas.microsoft.com/office/powerpoint/2010/main" val="264914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00356"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EA26F55-EAB2-4AB2-B8A9-ECAA092296FE}" type="slidenum">
              <a:rPr lang="en-US"/>
              <a:pPr algn="r" eaLnBrk="1" hangingPunct="1">
                <a:spcBef>
                  <a:spcPct val="0"/>
                </a:spcBef>
              </a:pPr>
              <a:t>16</a:t>
            </a:fld>
            <a:endParaRPr lang="en-US"/>
          </a:p>
        </p:txBody>
      </p:sp>
    </p:spTree>
    <p:extLst>
      <p:ext uri="{BB962C8B-B14F-4D97-AF65-F5344CB8AC3E}">
        <p14:creationId xmlns:p14="http://schemas.microsoft.com/office/powerpoint/2010/main" val="171824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D433D98-AA38-4237-8D33-B42537B23FE9}" type="slidenum">
              <a:rPr lang="en-US"/>
              <a:pPr algn="r" eaLnBrk="1" hangingPunct="1">
                <a:spcBef>
                  <a:spcPct val="0"/>
                </a:spcBef>
              </a:pPr>
              <a:t>18</a:t>
            </a:fld>
            <a:endParaRPr lang="en-US"/>
          </a:p>
        </p:txBody>
      </p:sp>
    </p:spTree>
    <p:extLst>
      <p:ext uri="{BB962C8B-B14F-4D97-AF65-F5344CB8AC3E}">
        <p14:creationId xmlns:p14="http://schemas.microsoft.com/office/powerpoint/2010/main" val="2776423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105476"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AD8AEDE-8D50-48EC-9EE2-B2B51050086F}" type="slidenum">
              <a:rPr lang="en-US"/>
              <a:pPr algn="r" eaLnBrk="1" hangingPunct="1">
                <a:spcBef>
                  <a:spcPct val="0"/>
                </a:spcBef>
              </a:pPr>
              <a:t>19</a:t>
            </a:fld>
            <a:endParaRPr lang="en-US"/>
          </a:p>
        </p:txBody>
      </p:sp>
    </p:spTree>
    <p:extLst>
      <p:ext uri="{BB962C8B-B14F-4D97-AF65-F5344CB8AC3E}">
        <p14:creationId xmlns:p14="http://schemas.microsoft.com/office/powerpoint/2010/main" val="176609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F8D55FE-DC40-46B2-A8A8-47BA02D4AAF2}" type="slidenum">
              <a:rPr lang="en-US"/>
              <a:pPr algn="r" eaLnBrk="1" hangingPunct="1">
                <a:spcBef>
                  <a:spcPct val="0"/>
                </a:spcBef>
              </a:pPr>
              <a:t>20</a:t>
            </a:fld>
            <a:endParaRPr lang="en-US"/>
          </a:p>
        </p:txBody>
      </p:sp>
    </p:spTree>
    <p:extLst>
      <p:ext uri="{BB962C8B-B14F-4D97-AF65-F5344CB8AC3E}">
        <p14:creationId xmlns:p14="http://schemas.microsoft.com/office/powerpoint/2010/main" val="411581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09572"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A54F3A9-F9B1-4612-B3DC-85B9CB1FE0E5}" type="slidenum">
              <a:rPr lang="en-US"/>
              <a:pPr algn="r" eaLnBrk="1" hangingPunct="1">
                <a:spcBef>
                  <a:spcPct val="0"/>
                </a:spcBef>
              </a:pPr>
              <a:t>21</a:t>
            </a:fld>
            <a:endParaRPr lang="en-US"/>
          </a:p>
        </p:txBody>
      </p:sp>
    </p:spTree>
    <p:extLst>
      <p:ext uri="{BB962C8B-B14F-4D97-AF65-F5344CB8AC3E}">
        <p14:creationId xmlns:p14="http://schemas.microsoft.com/office/powerpoint/2010/main" val="3647010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1"/>
          <a:lstStyle/>
          <a:p>
            <a:pPr eaLnBrk="1" hangingPunct="1">
              <a:spcBef>
                <a:spcPts val="0"/>
              </a:spcBef>
              <a:spcAft>
                <a:spcPts val="0"/>
              </a:spcAft>
              <a:buFont typeface="Wingdings 2" charset="2"/>
              <a:buNone/>
              <a:defRPr/>
            </a:pPr>
            <a:endParaRPr/>
          </a:p>
        </p:txBody>
      </p:sp>
      <p:sp>
        <p:nvSpPr>
          <p:cNvPr id="111620"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A91E73B-589B-4741-8C5D-E48AD297C636}" type="slidenum">
              <a:rPr lang="en-US"/>
              <a:pPr algn="r" eaLnBrk="1" hangingPunct="1">
                <a:spcBef>
                  <a:spcPct val="0"/>
                </a:spcBef>
              </a:pPr>
              <a:t>22</a:t>
            </a:fld>
            <a:endParaRPr lang="en-US"/>
          </a:p>
        </p:txBody>
      </p:sp>
    </p:spTree>
    <p:extLst>
      <p:ext uri="{BB962C8B-B14F-4D97-AF65-F5344CB8AC3E}">
        <p14:creationId xmlns:p14="http://schemas.microsoft.com/office/powerpoint/2010/main" val="234518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a:p>
            <a:pPr eaLnBrk="1" hangingPunct="1">
              <a:spcBef>
                <a:spcPct val="0"/>
              </a:spcBef>
            </a:pPr>
            <a:endParaRPr lang="en-US" smtClean="0"/>
          </a:p>
        </p:txBody>
      </p:sp>
      <p:sp>
        <p:nvSpPr>
          <p:cNvPr id="89092"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8C36239-7472-41EE-BBE3-403DCADDA61F}" type="slidenum">
              <a:rPr lang="en-US"/>
              <a:pPr algn="r" eaLnBrk="1" hangingPunct="1">
                <a:spcBef>
                  <a:spcPct val="0"/>
                </a:spcBef>
              </a:pPr>
              <a:t>3</a:t>
            </a:fld>
            <a:endParaRPr lang="en-US"/>
          </a:p>
        </p:txBody>
      </p:sp>
    </p:spTree>
    <p:extLst>
      <p:ext uri="{BB962C8B-B14F-4D97-AF65-F5344CB8AC3E}">
        <p14:creationId xmlns:p14="http://schemas.microsoft.com/office/powerpoint/2010/main" val="55048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smtClean="0">
              <a:latin typeface="Verdana" panose="020B0604030504040204" pitchFamily="34" charset="0"/>
            </a:endParaRPr>
          </a:p>
        </p:txBody>
      </p:sp>
      <p:sp>
        <p:nvSpPr>
          <p:cNvPr id="113668"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00B7C59-D2F9-4CD4-8364-816706B5317A}" type="slidenum">
              <a:rPr lang="en-US"/>
              <a:pPr algn="r" eaLnBrk="1" hangingPunct="1">
                <a:spcBef>
                  <a:spcPct val="0"/>
                </a:spcBef>
              </a:pPr>
              <a:t>23</a:t>
            </a:fld>
            <a:endParaRPr lang="en-US"/>
          </a:p>
        </p:txBody>
      </p:sp>
    </p:spTree>
    <p:extLst>
      <p:ext uri="{BB962C8B-B14F-4D97-AF65-F5344CB8AC3E}">
        <p14:creationId xmlns:p14="http://schemas.microsoft.com/office/powerpoint/2010/main" val="3514252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15716"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A2884B-B5FC-44AB-B33A-ECDE07C871B3}" type="slidenum">
              <a:rPr lang="en-US"/>
              <a:pPr algn="r" eaLnBrk="1" hangingPunct="1">
                <a:spcBef>
                  <a:spcPct val="0"/>
                </a:spcBef>
              </a:pPr>
              <a:t>24</a:t>
            </a:fld>
            <a:endParaRPr lang="en-US"/>
          </a:p>
        </p:txBody>
      </p:sp>
    </p:spTree>
    <p:extLst>
      <p:ext uri="{BB962C8B-B14F-4D97-AF65-F5344CB8AC3E}">
        <p14:creationId xmlns:p14="http://schemas.microsoft.com/office/powerpoint/2010/main" val="490244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2CC457D-79E0-4D04-9F57-24C6EBDB134B}" type="slidenum">
              <a:rPr lang="en-US"/>
              <a:pPr algn="r" eaLnBrk="1" hangingPunct="1">
                <a:spcBef>
                  <a:spcPct val="0"/>
                </a:spcBef>
              </a:pPr>
              <a:t>25</a:t>
            </a:fld>
            <a:endParaRPr lang="en-US"/>
          </a:p>
        </p:txBody>
      </p:sp>
    </p:spTree>
    <p:extLst>
      <p:ext uri="{BB962C8B-B14F-4D97-AF65-F5344CB8AC3E}">
        <p14:creationId xmlns:p14="http://schemas.microsoft.com/office/powerpoint/2010/main" val="263502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19812"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273D23F-2AC1-4252-9555-C86CAE561A0A}" type="slidenum">
              <a:rPr lang="en-US"/>
              <a:pPr algn="r" eaLnBrk="1" hangingPunct="1">
                <a:spcBef>
                  <a:spcPct val="0"/>
                </a:spcBef>
              </a:pPr>
              <a:t>26</a:t>
            </a:fld>
            <a:endParaRPr lang="en-US"/>
          </a:p>
        </p:txBody>
      </p:sp>
    </p:spTree>
    <p:extLst>
      <p:ext uri="{BB962C8B-B14F-4D97-AF65-F5344CB8AC3E}">
        <p14:creationId xmlns:p14="http://schemas.microsoft.com/office/powerpoint/2010/main" val="372149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1662F0-8AAC-4155-8558-F233AC3ABF8A}" type="slidenum">
              <a:rPr lang="en-US"/>
              <a:pPr algn="r" eaLnBrk="1" hangingPunct="1">
                <a:spcBef>
                  <a:spcPct val="0"/>
                </a:spcBef>
              </a:pPr>
              <a:t>27</a:t>
            </a:fld>
            <a:endParaRPr lang="en-US"/>
          </a:p>
        </p:txBody>
      </p:sp>
    </p:spTree>
    <p:extLst>
      <p:ext uri="{BB962C8B-B14F-4D97-AF65-F5344CB8AC3E}">
        <p14:creationId xmlns:p14="http://schemas.microsoft.com/office/powerpoint/2010/main" val="399935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23908"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E2DB8E0-AB0B-466F-80D8-A2F79E877C6A}" type="slidenum">
              <a:rPr lang="en-US"/>
              <a:pPr algn="r" eaLnBrk="1" hangingPunct="1">
                <a:spcBef>
                  <a:spcPct val="0"/>
                </a:spcBef>
              </a:pPr>
              <a:t>28</a:t>
            </a:fld>
            <a:endParaRPr lang="en-US"/>
          </a:p>
        </p:txBody>
      </p:sp>
    </p:spTree>
    <p:extLst>
      <p:ext uri="{BB962C8B-B14F-4D97-AF65-F5344CB8AC3E}">
        <p14:creationId xmlns:p14="http://schemas.microsoft.com/office/powerpoint/2010/main" val="317662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a:p>
        </p:txBody>
      </p:sp>
      <p:sp>
        <p:nvSpPr>
          <p:cNvPr id="163844"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4E9FCCD-DCCA-4549-86B0-821B47693A0E}" type="slidenum">
              <a:rPr lang="en-US"/>
              <a:pPr algn="r" eaLnBrk="1" hangingPunct="1">
                <a:spcBef>
                  <a:spcPct val="0"/>
                </a:spcBef>
              </a:pPr>
              <a:t>30</a:t>
            </a:fld>
            <a:endParaRPr lang="en-US"/>
          </a:p>
        </p:txBody>
      </p:sp>
    </p:spTree>
    <p:extLst>
      <p:ext uri="{BB962C8B-B14F-4D97-AF65-F5344CB8AC3E}">
        <p14:creationId xmlns:p14="http://schemas.microsoft.com/office/powerpoint/2010/main" val="1112426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65892"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5BC5427-CE9B-47E1-AC70-94F1BBA1234B}" type="slidenum">
              <a:rPr lang="en-US"/>
              <a:pPr algn="r" eaLnBrk="1" hangingPunct="1">
                <a:spcBef>
                  <a:spcPct val="0"/>
                </a:spcBef>
              </a:pPr>
              <a:t>31</a:t>
            </a:fld>
            <a:endParaRPr lang="en-US"/>
          </a:p>
        </p:txBody>
      </p:sp>
    </p:spTree>
    <p:extLst>
      <p:ext uri="{BB962C8B-B14F-4D97-AF65-F5344CB8AC3E}">
        <p14:creationId xmlns:p14="http://schemas.microsoft.com/office/powerpoint/2010/main" val="2332473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67940"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AA63F36-9FF1-4D36-B5D7-6068EB471EC5}" type="slidenum">
              <a:rPr lang="en-US"/>
              <a:pPr algn="r" eaLnBrk="1" hangingPunct="1">
                <a:spcBef>
                  <a:spcPct val="0"/>
                </a:spcBef>
              </a:pPr>
              <a:t>32</a:t>
            </a:fld>
            <a:endParaRPr lang="en-US"/>
          </a:p>
        </p:txBody>
      </p:sp>
    </p:spTree>
    <p:extLst>
      <p:ext uri="{BB962C8B-B14F-4D97-AF65-F5344CB8AC3E}">
        <p14:creationId xmlns:p14="http://schemas.microsoft.com/office/powerpoint/2010/main" val="1090727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1"/>
          <a:lstStyle/>
          <a:p>
            <a:pPr eaLnBrk="1" hangingPunct="1">
              <a:spcBef>
                <a:spcPts val="0"/>
              </a:spcBef>
              <a:spcAft>
                <a:spcPts val="0"/>
              </a:spcAft>
              <a:defRPr/>
            </a:pPr>
            <a:endParaRPr lang="en-US" dirty="0" smtClean="0"/>
          </a:p>
        </p:txBody>
      </p:sp>
      <p:sp>
        <p:nvSpPr>
          <p:cNvPr id="169988"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A5CEB9B-DD39-418A-BEED-069475FA11B1}" type="slidenum">
              <a:rPr lang="en-US"/>
              <a:pPr algn="r" eaLnBrk="1" hangingPunct="1">
                <a:spcBef>
                  <a:spcPct val="0"/>
                </a:spcBef>
              </a:pPr>
              <a:t>33</a:t>
            </a:fld>
            <a:endParaRPr lang="en-US"/>
          </a:p>
        </p:txBody>
      </p:sp>
    </p:spTree>
    <p:extLst>
      <p:ext uri="{BB962C8B-B14F-4D97-AF65-F5344CB8AC3E}">
        <p14:creationId xmlns:p14="http://schemas.microsoft.com/office/powerpoint/2010/main" val="64907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C0C488-5F65-487A-A61A-7639A7C4BD75}" type="slidenum">
              <a:rPr lang="en-US" smtClean="0"/>
              <a:pPr>
                <a:spcBef>
                  <a:spcPct val="0"/>
                </a:spcBef>
              </a:pPr>
              <a:t>4</a:t>
            </a:fld>
            <a:endParaRPr lang="en-US" smtClean="0"/>
          </a:p>
        </p:txBody>
      </p:sp>
    </p:spTree>
    <p:extLst>
      <p:ext uri="{BB962C8B-B14F-4D97-AF65-F5344CB8AC3E}">
        <p14:creationId xmlns:p14="http://schemas.microsoft.com/office/powerpoint/2010/main" val="1303524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1"/>
          <a:lstStyle/>
          <a:p>
            <a:pPr eaLnBrk="1" hangingPunct="1">
              <a:spcBef>
                <a:spcPts val="0"/>
              </a:spcBef>
              <a:spcAft>
                <a:spcPts val="0"/>
              </a:spcAft>
              <a:defRPr/>
            </a:pPr>
            <a:endParaRPr lang="en-US" dirty="0" smtClean="0"/>
          </a:p>
        </p:txBody>
      </p:sp>
      <p:sp>
        <p:nvSpPr>
          <p:cNvPr id="174084"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FDE4EB-9139-4B35-9C26-8D95EA78996D}" type="slidenum">
              <a:rPr lang="en-US"/>
              <a:pPr algn="r" eaLnBrk="1" hangingPunct="1">
                <a:spcBef>
                  <a:spcPct val="0"/>
                </a:spcBef>
              </a:pPr>
              <a:t>34</a:t>
            </a:fld>
            <a:endParaRPr lang="en-US"/>
          </a:p>
        </p:txBody>
      </p:sp>
    </p:spTree>
    <p:extLst>
      <p:ext uri="{BB962C8B-B14F-4D97-AF65-F5344CB8AC3E}">
        <p14:creationId xmlns:p14="http://schemas.microsoft.com/office/powerpoint/2010/main" val="2503548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72036"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D338CA8-FAE4-4815-A4F7-BC6811C3B430}" type="slidenum">
              <a:rPr lang="en-US"/>
              <a:pPr algn="r" eaLnBrk="1" hangingPunct="1">
                <a:spcBef>
                  <a:spcPct val="0"/>
                </a:spcBef>
              </a:pPr>
              <a:t>35</a:t>
            </a:fld>
            <a:endParaRPr lang="en-US"/>
          </a:p>
        </p:txBody>
      </p:sp>
    </p:spTree>
    <p:extLst>
      <p:ext uri="{BB962C8B-B14F-4D97-AF65-F5344CB8AC3E}">
        <p14:creationId xmlns:p14="http://schemas.microsoft.com/office/powerpoint/2010/main" val="3759543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1"/>
          <a:lstStyle/>
          <a:p>
            <a:pPr marL="228600" indent="-228600" eaLnBrk="1" hangingPunct="1">
              <a:spcBef>
                <a:spcPts val="0"/>
              </a:spcBef>
              <a:spcAft>
                <a:spcPts val="0"/>
              </a:spcAft>
              <a:buFontTx/>
              <a:buAutoNum type="arabicPeriod" startAt="3"/>
              <a:defRPr/>
            </a:pPr>
            <a:endParaRPr lang="en-US" dirty="0"/>
          </a:p>
        </p:txBody>
      </p:sp>
      <p:sp>
        <p:nvSpPr>
          <p:cNvPr id="176132"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8F04774-EC3F-44FC-A04B-3B991CEFDCEA}" type="slidenum">
              <a:rPr lang="en-US"/>
              <a:pPr algn="r" eaLnBrk="1" hangingPunct="1">
                <a:spcBef>
                  <a:spcPct val="0"/>
                </a:spcBef>
              </a:pPr>
              <a:t>36</a:t>
            </a:fld>
            <a:endParaRPr lang="en-US"/>
          </a:p>
        </p:txBody>
      </p:sp>
    </p:spTree>
    <p:extLst>
      <p:ext uri="{BB962C8B-B14F-4D97-AF65-F5344CB8AC3E}">
        <p14:creationId xmlns:p14="http://schemas.microsoft.com/office/powerpoint/2010/main" val="2941588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1"/>
          <a:lstStyle/>
          <a:p>
            <a:pPr eaLnBrk="1" hangingPunct="1">
              <a:spcBef>
                <a:spcPts val="0"/>
              </a:spcBef>
              <a:spcAft>
                <a:spcPts val="0"/>
              </a:spcAft>
              <a:defRPr/>
            </a:pPr>
            <a:endParaRPr/>
          </a:p>
        </p:txBody>
      </p:sp>
      <p:sp>
        <p:nvSpPr>
          <p:cNvPr id="178180"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5705408-1C36-4CAF-86C0-BBE84E9CAA07}" type="slidenum">
              <a:rPr lang="en-US"/>
              <a:pPr algn="r" eaLnBrk="1" hangingPunct="1">
                <a:spcBef>
                  <a:spcPct val="0"/>
                </a:spcBef>
              </a:pPr>
              <a:t>37</a:t>
            </a:fld>
            <a:endParaRPr lang="en-US"/>
          </a:p>
        </p:txBody>
      </p:sp>
    </p:spTree>
    <p:extLst>
      <p:ext uri="{BB962C8B-B14F-4D97-AF65-F5344CB8AC3E}">
        <p14:creationId xmlns:p14="http://schemas.microsoft.com/office/powerpoint/2010/main" val="38864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80228"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C4C3C72-EE55-4A7B-A901-4764743703C7}" type="slidenum">
              <a:rPr lang="en-US"/>
              <a:pPr algn="r" eaLnBrk="1" hangingPunct="1">
                <a:spcBef>
                  <a:spcPct val="0"/>
                </a:spcBef>
              </a:pPr>
              <a:t>38</a:t>
            </a:fld>
            <a:endParaRPr lang="en-US"/>
          </a:p>
        </p:txBody>
      </p:sp>
    </p:spTree>
    <p:extLst>
      <p:ext uri="{BB962C8B-B14F-4D97-AF65-F5344CB8AC3E}">
        <p14:creationId xmlns:p14="http://schemas.microsoft.com/office/powerpoint/2010/main" val="1165858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182276" name="Slide Number Placeholder 3"/>
          <p:cNvSpPr txBox="1">
            <a:spLocks noGrp="1"/>
          </p:cNvSpPr>
          <p:nvPr/>
        </p:nvSpPr>
        <p:spPr>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A4EFC27-2DC0-49A7-B6E2-C2D52A3043CC}" type="slidenum">
              <a:rPr lang="en-US"/>
              <a:pPr algn="r" eaLnBrk="1" hangingPunct="1">
                <a:spcBef>
                  <a:spcPct val="0"/>
                </a:spcBef>
              </a:pPr>
              <a:t>40</a:t>
            </a:fld>
            <a:endParaRPr lang="en-US"/>
          </a:p>
        </p:txBody>
      </p:sp>
    </p:spTree>
    <p:extLst>
      <p:ext uri="{BB962C8B-B14F-4D97-AF65-F5344CB8AC3E}">
        <p14:creationId xmlns:p14="http://schemas.microsoft.com/office/powerpoint/2010/main" val="336848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37F5DE-C830-4D0D-A809-3C8B025C3D5F}" type="slidenum">
              <a:rPr lang="en-US" smtClean="0"/>
              <a:pPr>
                <a:spcBef>
                  <a:spcPct val="0"/>
                </a:spcBef>
              </a:pPr>
              <a:t>5</a:t>
            </a:fld>
            <a:endParaRPr lang="en-US" smtClean="0"/>
          </a:p>
        </p:txBody>
      </p:sp>
    </p:spTree>
    <p:extLst>
      <p:ext uri="{BB962C8B-B14F-4D97-AF65-F5344CB8AC3E}">
        <p14:creationId xmlns:p14="http://schemas.microsoft.com/office/powerpoint/2010/main" val="301787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3FE047-4DD8-4697-9481-261E066224AE}" type="slidenum">
              <a:rPr lang="en-US" smtClean="0"/>
              <a:pPr>
                <a:spcBef>
                  <a:spcPct val="0"/>
                </a:spcBef>
              </a:pPr>
              <a:t>6</a:t>
            </a:fld>
            <a:endParaRPr lang="en-US" smtClean="0"/>
          </a:p>
        </p:txBody>
      </p:sp>
    </p:spTree>
    <p:extLst>
      <p:ext uri="{BB962C8B-B14F-4D97-AF65-F5344CB8AC3E}">
        <p14:creationId xmlns:p14="http://schemas.microsoft.com/office/powerpoint/2010/main" val="218743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9A657F-D45F-4434-9E29-C486EF9DA405}" type="slidenum">
              <a:rPr lang="en-US" smtClean="0"/>
              <a:pPr>
                <a:spcBef>
                  <a:spcPct val="0"/>
                </a:spcBef>
              </a:pPr>
              <a:t>7</a:t>
            </a:fld>
            <a:endParaRPr lang="en-US" smtClean="0"/>
          </a:p>
        </p:txBody>
      </p:sp>
    </p:spTree>
    <p:extLst>
      <p:ext uri="{BB962C8B-B14F-4D97-AF65-F5344CB8AC3E}">
        <p14:creationId xmlns:p14="http://schemas.microsoft.com/office/powerpoint/2010/main" val="33590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4D44F7-B4FC-431B-9373-978FA5EB13F2}" type="slidenum">
              <a:rPr lang="en-US" smtClean="0"/>
              <a:pPr>
                <a:spcBef>
                  <a:spcPct val="0"/>
                </a:spcBef>
              </a:pPr>
              <a:t>8</a:t>
            </a:fld>
            <a:endParaRPr lang="en-US" smtClean="0"/>
          </a:p>
        </p:txBody>
      </p:sp>
    </p:spTree>
    <p:extLst>
      <p:ext uri="{BB962C8B-B14F-4D97-AF65-F5344CB8AC3E}">
        <p14:creationId xmlns:p14="http://schemas.microsoft.com/office/powerpoint/2010/main" val="304819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i="1"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8C08CE-6937-434F-8FD9-377E54E68E99}" type="slidenum">
              <a:rPr lang="en-US" smtClean="0"/>
              <a:pPr>
                <a:spcBef>
                  <a:spcPct val="0"/>
                </a:spcBef>
              </a:pPr>
              <a:t>9</a:t>
            </a:fld>
            <a:endParaRPr lang="en-US" smtClean="0"/>
          </a:p>
        </p:txBody>
      </p:sp>
    </p:spTree>
    <p:extLst>
      <p:ext uri="{BB962C8B-B14F-4D97-AF65-F5344CB8AC3E}">
        <p14:creationId xmlns:p14="http://schemas.microsoft.com/office/powerpoint/2010/main" val="296088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BE29A-6BD0-44A4-945E-B6FEB559F427}" type="slidenum">
              <a:rPr lang="en-US" smtClean="0"/>
              <a:pPr>
                <a:spcBef>
                  <a:spcPct val="0"/>
                </a:spcBef>
              </a:pPr>
              <a:t>10</a:t>
            </a:fld>
            <a:endParaRPr lang="en-US" smtClean="0"/>
          </a:p>
        </p:txBody>
      </p:sp>
    </p:spTree>
    <p:extLst>
      <p:ext uri="{BB962C8B-B14F-4D97-AF65-F5344CB8AC3E}">
        <p14:creationId xmlns:p14="http://schemas.microsoft.com/office/powerpoint/2010/main" val="92654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numCol="1"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numCol="1">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numCol="1"/>
          <a:lstStyle>
            <a:lvl1pPr>
              <a:defRPr>
                <a:solidFill>
                  <a:schemeClr val="accent1"/>
                </a:solidFill>
              </a:defRPr>
            </a:lvl1pPr>
          </a:lstStyle>
          <a:p>
            <a:fld id="{96DFF08F-DC6B-4601-B491-B0F83F6DD2DA}" type="datetimeFigureOut">
              <a:rPr lang="en-US" dirty="0"/>
              <a:pPr/>
              <a:t>8/23/2018</a:t>
            </a:fld>
            <a:endParaRPr lang="en-US" dirty="0"/>
          </a:p>
        </p:txBody>
      </p:sp>
      <p:sp>
        <p:nvSpPr>
          <p:cNvPr id="5" name="Footer Placeholder 4"/>
          <p:cNvSpPr>
            <a:spLocks noGrp="1"/>
          </p:cNvSpPr>
          <p:nvPr>
            <p:ph type="ftr" sz="quarter" idx="11"/>
          </p:nvPr>
        </p:nvSpPr>
        <p:spPr/>
        <p:txBody>
          <a:bodyPr numCol="1"/>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numCol="1"/>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numCol="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numCol="1"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numCol="1"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numCol="1"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numCol="1"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numCol="1"/>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8" name="Footer Placeholder 7"/>
          <p:cNvSpPr>
            <a:spLocks noGrp="1"/>
          </p:cNvSpPr>
          <p:nvPr>
            <p:ph type="ftr" sz="quarter" idx="11"/>
          </p:nvPr>
        </p:nvSpPr>
        <p:spPr/>
        <p:txBody>
          <a:bodyPr numCol="1"/>
          <a:lstStyle/>
          <a:p>
            <a:endParaRPr lang="en-US" dirty="0"/>
          </a:p>
        </p:txBody>
      </p:sp>
      <p:sp>
        <p:nvSpPr>
          <p:cNvPr id="9" name="Slide Number Placeholder 8"/>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Date Placeholder 2"/>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4" name="Footer Placeholder 3"/>
          <p:cNvSpPr>
            <a:spLocks noGrp="1"/>
          </p:cNvSpPr>
          <p:nvPr>
            <p:ph type="ftr" sz="quarter" idx="11"/>
          </p:nvPr>
        </p:nvSpPr>
        <p:spPr/>
        <p:txBody>
          <a:bodyPr numCol="1"/>
          <a:lstStyle/>
          <a:p>
            <a:endParaRPr lang="en-US" dirty="0"/>
          </a:p>
        </p:txBody>
      </p:sp>
      <p:sp>
        <p:nvSpPr>
          <p:cNvPr id="5" name="Slide Number Placeholder 4"/>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3" name="Footer Placeholder 2"/>
          <p:cNvSpPr>
            <a:spLocks noGrp="1"/>
          </p:cNvSpPr>
          <p:nvPr>
            <p:ph type="ftr" sz="quarter" idx="11"/>
          </p:nvPr>
        </p:nvSpPr>
        <p:spPr/>
        <p:txBody>
          <a:bodyPr numCol="1"/>
          <a:lstStyle/>
          <a:p>
            <a:endParaRPr lang="en-US" dirty="0"/>
          </a:p>
        </p:txBody>
      </p:sp>
      <p:sp>
        <p:nvSpPr>
          <p:cNvPr id="4" name="Slide Number Placeholder 3"/>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numCol="1"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numCol="1">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numCol="1"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numCol="1"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numCol="1">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96DFF08F-DC6B-4601-B491-B0F83F6DD2DA}" type="datetimeFigureOut">
              <a:rPr lang="en-US" dirty="0"/>
              <a:t>8/23/2018</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numCol="1" rtlCol="0" anchor="ctr"/>
          <a:lstStyle>
            <a:lvl1pPr algn="l">
              <a:defRPr sz="1200">
                <a:solidFill>
                  <a:schemeClr val="accent1"/>
                </a:solidFill>
              </a:defRPr>
            </a:lvl1pPr>
          </a:lstStyle>
          <a:p>
            <a:fld id="{96DFF08F-DC6B-4601-B491-B0F83F6DD2DA}" type="datetimeFigureOut">
              <a:rPr lang="en-US" dirty="0"/>
              <a:pPr/>
              <a:t>8/23/2018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numCol="1"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numCol="1"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65.jpe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8718" y="882376"/>
            <a:ext cx="5678222" cy="2926080"/>
          </a:xfrm>
        </p:spPr>
        <p:txBody>
          <a:bodyPr numCol="1"/>
          <a:lstStyle/>
          <a:p>
            <a:r>
              <a:rPr lang="en-US" dirty="0" smtClean="0">
                <a:solidFill>
                  <a:schemeClr val="tx1"/>
                </a:solidFill>
                <a:effectLst/>
                <a:latin typeface="Calibri" panose="020F0502020204030204" pitchFamily="34" charset="0"/>
              </a:rPr>
              <a:t>Ecology</a:t>
            </a:r>
            <a:endParaRPr lang="en-US" dirty="0">
              <a:solidFill>
                <a:schemeClr val="tx1"/>
              </a:solidFill>
              <a:effectLst/>
              <a:latin typeface="Calibri" panose="020F0502020204030204" pitchFamily="34" charset="0"/>
            </a:endParaRPr>
          </a:p>
        </p:txBody>
      </p:sp>
      <p:sp>
        <p:nvSpPr>
          <p:cNvPr id="3" name="Subtitle 2"/>
          <p:cNvSpPr>
            <a:spLocks noGrp="1"/>
          </p:cNvSpPr>
          <p:nvPr>
            <p:ph type="subTitle" idx="1"/>
          </p:nvPr>
        </p:nvSpPr>
        <p:spPr>
          <a:xfrm>
            <a:off x="6144313" y="3869636"/>
            <a:ext cx="4552502" cy="1872558"/>
          </a:xfrm>
        </p:spPr>
        <p:txBody>
          <a:bodyPr numCol="1">
            <a:normAutofit fontScale="62500" lnSpcReduction="20000"/>
          </a:bodyPr>
          <a:lstStyle/>
          <a:p>
            <a:r>
              <a:rPr lang="en-US" sz="4000" dirty="0" smtClean="0">
                <a:solidFill>
                  <a:schemeClr val="tx1"/>
                </a:solidFill>
                <a:latin typeface="Calibri" panose="020F0502020204030204" pitchFamily="34" charset="0"/>
              </a:rPr>
              <a:t>Communities:</a:t>
            </a:r>
          </a:p>
          <a:p>
            <a:pPr>
              <a:spcBef>
                <a:spcPct val="0"/>
              </a:spcBef>
            </a:pPr>
            <a:r>
              <a:rPr lang="en-US" sz="4000" dirty="0">
                <a:solidFill>
                  <a:schemeClr val="tx1"/>
                </a:solidFill>
              </a:rPr>
              <a:t>Populations are linked by </a:t>
            </a:r>
            <a:r>
              <a:rPr lang="en-US" sz="4000" b="1" u="sng" dirty="0">
                <a:solidFill>
                  <a:schemeClr val="tx1"/>
                </a:solidFill>
              </a:rPr>
              <a:t>interspecific interactions </a:t>
            </a:r>
            <a:r>
              <a:rPr lang="en-US" sz="4000" dirty="0">
                <a:solidFill>
                  <a:schemeClr val="tx1"/>
                </a:solidFill>
              </a:rPr>
              <a:t>that impact the </a:t>
            </a:r>
            <a:r>
              <a:rPr lang="en-US" sz="4000" b="1" u="sng" dirty="0">
                <a:solidFill>
                  <a:schemeClr val="tx1"/>
                </a:solidFill>
              </a:rPr>
              <a:t>survival &amp; reproduction </a:t>
            </a:r>
          </a:p>
          <a:p>
            <a:pPr>
              <a:spcBef>
                <a:spcPct val="0"/>
              </a:spcBef>
            </a:pPr>
            <a:r>
              <a:rPr lang="en-US" sz="4000" dirty="0">
                <a:solidFill>
                  <a:schemeClr val="tx1"/>
                </a:solidFill>
              </a:rPr>
              <a:t>of the species involved</a:t>
            </a:r>
          </a:p>
          <a:p>
            <a:endParaRPr lang="en-US" sz="4000" dirty="0">
              <a:solidFill>
                <a:schemeClr val="tx1"/>
              </a:solidFill>
              <a:latin typeface="Calibri" panose="020F050202020403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8944" y="1366857"/>
            <a:ext cx="5872094" cy="3890942"/>
          </a:xfrm>
          <a:prstGeom prst="rect">
            <a:avLst/>
          </a:prstGeom>
        </p:spPr>
      </p:pic>
    </p:spTree>
    <p:extLst>
      <p:ext uri="{BB962C8B-B14F-4D97-AF65-F5344CB8AC3E}">
        <p14:creationId xmlns:p14="http://schemas.microsoft.com/office/powerpoint/2010/main" val="62689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xfrm>
            <a:off x="9304478" y="6161198"/>
            <a:ext cx="170621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0B38B84-04A6-4BB9-8DD3-A2060D324A25}" type="slidenum">
              <a:rPr lang="en-US" sz="1200">
                <a:solidFill>
                  <a:srgbClr val="898989"/>
                </a:solidFill>
              </a:rPr>
              <a:pPr>
                <a:spcBef>
                  <a:spcPct val="0"/>
                </a:spcBef>
                <a:buFontTx/>
                <a:buNone/>
              </a:pPr>
              <a:t>10</a:t>
            </a:fld>
            <a:endParaRPr lang="en-US" sz="1200">
              <a:solidFill>
                <a:srgbClr val="898989"/>
              </a:solidFill>
            </a:endParaRPr>
          </a:p>
        </p:txBody>
      </p:sp>
      <p:sp>
        <p:nvSpPr>
          <p:cNvPr id="65539" name="Title 1"/>
          <p:cNvSpPr>
            <a:spLocks noGrp="1"/>
          </p:cNvSpPr>
          <p:nvPr>
            <p:ph type="title"/>
          </p:nvPr>
        </p:nvSpPr>
        <p:spPr>
          <a:xfrm>
            <a:off x="2006252" y="117857"/>
            <a:ext cx="8686800" cy="990600"/>
          </a:xfrm>
        </p:spPr>
        <p:txBody>
          <a:bodyPr numCol="1"/>
          <a:lstStyle/>
          <a:p>
            <a:pPr algn="ctr"/>
            <a:r>
              <a:rPr lang="en-US" b="1" dirty="0" smtClean="0">
                <a:solidFill>
                  <a:schemeClr val="tx1"/>
                </a:solidFill>
                <a:ea typeface="ＭＳ Ｐゴシック" panose="020B0600070205080204" pitchFamily="34" charset="-128"/>
              </a:rPr>
              <a:t>Zebra Mussels</a:t>
            </a:r>
          </a:p>
        </p:txBody>
      </p:sp>
      <p:sp>
        <p:nvSpPr>
          <p:cNvPr id="65540" name="Content Placeholder 1"/>
          <p:cNvSpPr>
            <a:spLocks noGrp="1"/>
          </p:cNvSpPr>
          <p:nvPr>
            <p:ph sz="half" idx="2"/>
          </p:nvPr>
        </p:nvSpPr>
        <p:spPr>
          <a:xfrm>
            <a:off x="313533" y="1061658"/>
            <a:ext cx="7494384" cy="5225501"/>
          </a:xfrm>
        </p:spPr>
        <p:txBody>
          <a:bodyPr numCol="1">
            <a:normAutofit/>
          </a:bodyPr>
          <a:lstStyle/>
          <a:p>
            <a:r>
              <a:rPr lang="en-US" sz="3200" dirty="0">
                <a:solidFill>
                  <a:schemeClr val="tx1"/>
                </a:solidFill>
                <a:ea typeface="ＭＳ Ｐゴシック" panose="020B0600070205080204" pitchFamily="34" charset="-128"/>
              </a:rPr>
              <a:t>Water treatment plants are most impacted because the water intakes bring the microscopic free-swimming larvae directly into the facilities. </a:t>
            </a:r>
          </a:p>
          <a:p>
            <a:r>
              <a:rPr lang="en-US" sz="3200" dirty="0">
                <a:solidFill>
                  <a:schemeClr val="tx1"/>
                </a:solidFill>
                <a:ea typeface="ＭＳ Ｐゴシック" panose="020B0600070205080204" pitchFamily="34" charset="-128"/>
              </a:rPr>
              <a:t>The Zebra Mussels also cling on to pipes under the water and clog them. </a:t>
            </a:r>
          </a:p>
          <a:p>
            <a:r>
              <a:rPr lang="en-US" sz="3200" dirty="0">
                <a:solidFill>
                  <a:schemeClr val="tx1"/>
                </a:solidFill>
                <a:ea typeface="ＭＳ Ｐゴシック" panose="020B0600070205080204" pitchFamily="34" charset="-128"/>
              </a:rPr>
              <a:t>This shopping cart was left in zebra mussel-infested waters for a few months. The mussels have colonized every available surface on the cart.</a:t>
            </a:r>
          </a:p>
        </p:txBody>
      </p:sp>
      <p:pic>
        <p:nvPicPr>
          <p:cNvPr id="65541" name="Picture 2" descr="Photo showing shopping cart left in zebra mussel-infested waters for a few months.  The mussels have colonized every available surface on the c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61301" y="1458914"/>
            <a:ext cx="3389313"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Box 3"/>
          <p:cNvSpPr txBox="1">
            <a:spLocks noChangeArrowheads="1"/>
          </p:cNvSpPr>
          <p:nvPr/>
        </p:nvSpPr>
        <p:spPr>
          <a:xfrm>
            <a:off x="7861301" y="4904201"/>
            <a:ext cx="3389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sz="1800" i="1" dirty="0"/>
              <a:t>(J. </a:t>
            </a:r>
            <a:r>
              <a:rPr lang="en-US" sz="1800" i="1" dirty="0" err="1"/>
              <a:t>Lubner</a:t>
            </a:r>
            <a:r>
              <a:rPr lang="en-US" sz="1800" i="1" dirty="0"/>
              <a:t>, Wisconsin Sea Grant, Milwaukee, Wisconsin.)</a:t>
            </a:r>
            <a:endParaRPr lang="en-US" sz="1800" dirty="0"/>
          </a:p>
        </p:txBody>
      </p:sp>
    </p:spTree>
    <p:extLst>
      <p:ext uri="{BB962C8B-B14F-4D97-AF65-F5344CB8AC3E}">
        <p14:creationId xmlns:p14="http://schemas.microsoft.com/office/powerpoint/2010/main" val="735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1828800" y="288098"/>
            <a:ext cx="8839200" cy="876300"/>
          </a:xfrm>
        </p:spPr>
        <p:txBody>
          <a:bodyPr numCol="1"/>
          <a:lstStyle/>
          <a:p>
            <a:pPr algn="ctr"/>
            <a:r>
              <a:rPr lang="en-US" b="1" dirty="0" smtClean="0">
                <a:solidFill>
                  <a:schemeClr val="tx1"/>
                </a:solidFill>
                <a:ea typeface="ＭＳ Ｐゴシック" panose="020B0600070205080204" pitchFamily="34" charset="-128"/>
              </a:rPr>
              <a:t>Measurement of Biodiversity</a:t>
            </a:r>
          </a:p>
        </p:txBody>
      </p:sp>
      <p:sp>
        <p:nvSpPr>
          <p:cNvPr id="90115" name="Content Placeholder 2"/>
          <p:cNvSpPr>
            <a:spLocks noGrp="1"/>
          </p:cNvSpPr>
          <p:nvPr>
            <p:ph sz="half" idx="4294967295"/>
          </p:nvPr>
        </p:nvSpPr>
        <p:spPr>
          <a:xfrm>
            <a:off x="1828800" y="1600200"/>
            <a:ext cx="8839200" cy="4648200"/>
          </a:xfrm>
        </p:spPr>
        <p:txBody>
          <a:bodyPr numCol="1"/>
          <a:lstStyle/>
          <a:p>
            <a:pPr marL="0" indent="0">
              <a:buNone/>
            </a:pPr>
            <a:r>
              <a:rPr lang="en-US" sz="3600" b="1" dirty="0">
                <a:solidFill>
                  <a:schemeClr val="tx1"/>
                </a:solidFill>
                <a:ea typeface="ＭＳ Ｐゴシック" panose="020B0600070205080204" pitchFamily="34" charset="-128"/>
              </a:rPr>
              <a:t>			                 Species Richness </a:t>
            </a:r>
          </a:p>
          <a:p>
            <a:pPr marL="0" indent="0">
              <a:buNone/>
            </a:pPr>
            <a:r>
              <a:rPr lang="en-US" sz="3600" dirty="0">
                <a:solidFill>
                  <a:schemeClr val="tx1"/>
                </a:solidFill>
                <a:ea typeface="ＭＳ Ｐゴシック" panose="020B0600070205080204" pitchFamily="34" charset="-128"/>
              </a:rPr>
              <a:t>				       </a:t>
            </a:r>
            <a:r>
              <a:rPr lang="en-US" sz="2800" dirty="0">
                <a:solidFill>
                  <a:schemeClr val="tx1"/>
                </a:solidFill>
                <a:ea typeface="ＭＳ Ｐゴシック" panose="020B0600070205080204" pitchFamily="34" charset="-128"/>
              </a:rPr>
              <a:t> (# of different species) </a:t>
            </a:r>
          </a:p>
          <a:p>
            <a:pPr marL="0" indent="0">
              <a:buNone/>
            </a:pPr>
            <a:r>
              <a:rPr lang="en-US" sz="3600" b="1" dirty="0">
                <a:solidFill>
                  <a:schemeClr val="tx1"/>
                </a:solidFill>
                <a:ea typeface="ＭＳ Ｐゴシック" panose="020B0600070205080204" pitchFamily="34" charset="-128"/>
              </a:rPr>
              <a:t>Species Diversity   </a:t>
            </a:r>
            <a:r>
              <a:rPr lang="en-US" sz="3600" dirty="0">
                <a:solidFill>
                  <a:schemeClr val="tx1"/>
                </a:solidFill>
                <a:ea typeface="ＭＳ Ｐゴシック" panose="020B0600070205080204" pitchFamily="34" charset="-128"/>
              </a:rPr>
              <a:t>= 		   </a:t>
            </a:r>
            <a:r>
              <a:rPr lang="en-US" sz="4400" b="1" dirty="0">
                <a:solidFill>
                  <a:schemeClr val="tx1"/>
                </a:solidFill>
                <a:ea typeface="ＭＳ Ｐゴシック" panose="020B0600070205080204" pitchFamily="34" charset="-128"/>
              </a:rPr>
              <a:t>+</a:t>
            </a:r>
            <a:r>
              <a:rPr lang="en-US" sz="3600" dirty="0">
                <a:solidFill>
                  <a:schemeClr val="tx1"/>
                </a:solidFill>
                <a:ea typeface="ＭＳ Ｐゴシック" panose="020B0600070205080204" pitchFamily="34" charset="-128"/>
              </a:rPr>
              <a:t>						                </a:t>
            </a:r>
            <a:r>
              <a:rPr lang="en-US" sz="3600" b="1" dirty="0">
                <a:solidFill>
                  <a:schemeClr val="tx1"/>
                </a:solidFill>
                <a:ea typeface="ＭＳ Ｐゴシック" panose="020B0600070205080204" pitchFamily="34" charset="-128"/>
              </a:rPr>
              <a:t>Relative abundance </a:t>
            </a:r>
          </a:p>
          <a:p>
            <a:pPr marL="0" indent="0">
              <a:buNone/>
            </a:pPr>
            <a:endParaRPr lang="en-US" sz="3600" b="1" dirty="0">
              <a:ea typeface="ＭＳ Ｐゴシック" panose="020B0600070205080204" pitchFamily="34" charset="-128"/>
            </a:endParaRPr>
          </a:p>
          <a:p>
            <a:pPr marL="0" indent="0">
              <a:buNone/>
            </a:pPr>
            <a:endParaRPr lang="en-US" sz="3600" b="1" dirty="0">
              <a:ea typeface="ＭＳ Ｐゴシック" panose="020B0600070205080204" pitchFamily="34" charset="-128"/>
            </a:endParaRPr>
          </a:p>
          <a:p>
            <a:pPr marL="0" indent="0">
              <a:buNone/>
            </a:pPr>
            <a:endParaRPr lang="en-US" sz="3600" b="1" dirty="0">
              <a:ea typeface="ＭＳ Ｐゴシック" panose="020B0600070205080204" pitchFamily="34" charset="-128"/>
            </a:endParaRPr>
          </a:p>
        </p:txBody>
      </p:sp>
      <p:sp>
        <p:nvSpPr>
          <p:cNvPr id="90116"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961D2AB3-2969-4BFF-8541-ECE6BA6DA372}" type="slidenum">
              <a:rPr lang="en-US" sz="1200">
                <a:solidFill>
                  <a:srgbClr val="898989"/>
                </a:solidFill>
              </a:rPr>
              <a:pPr algn="r" eaLnBrk="1" hangingPunct="1">
                <a:spcBef>
                  <a:spcPct val="0"/>
                </a:spcBef>
                <a:buFontTx/>
                <a:buNone/>
              </a:pPr>
              <a:t>11</a:t>
            </a:fld>
            <a:endParaRPr lang="en-US" sz="1200">
              <a:solidFill>
                <a:srgbClr val="898989"/>
              </a:solidFill>
            </a:endParaRPr>
          </a:p>
        </p:txBody>
      </p:sp>
      <p:sp>
        <p:nvSpPr>
          <p:cNvPr id="90117" name="TextBox 6"/>
          <p:cNvSpPr txBox="1">
            <a:spLocks noChangeArrowheads="1"/>
          </p:cNvSpPr>
          <p:nvPr/>
        </p:nvSpPr>
        <p:spPr>
          <a:xfrm>
            <a:off x="6353175" y="4419600"/>
            <a:ext cx="403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sz="2800" dirty="0">
                <a:latin typeface="+mn-lt"/>
              </a:rPr>
              <a:t>(proportion each different species represents of all the individuals in the community)</a:t>
            </a:r>
          </a:p>
        </p:txBody>
      </p:sp>
    </p:spTree>
    <p:extLst>
      <p:ext uri="{BB962C8B-B14F-4D97-AF65-F5344CB8AC3E}">
        <p14:creationId xmlns:p14="http://schemas.microsoft.com/office/powerpoint/2010/main" val="1627875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1905000" y="0"/>
            <a:ext cx="8229600" cy="1143000"/>
          </a:xfrm>
        </p:spPr>
        <p:txBody>
          <a:bodyPr numCol="1"/>
          <a:lstStyle/>
          <a:p>
            <a:r>
              <a:rPr lang="en-US" smtClean="0">
                <a:solidFill>
                  <a:schemeClr val="bg1"/>
                </a:solidFill>
                <a:ea typeface="ＭＳ Ｐゴシック" panose="020B0600070205080204" pitchFamily="34" charset="-128"/>
              </a:rPr>
              <a:t>Species Richness</a:t>
            </a:r>
          </a:p>
        </p:txBody>
      </p:sp>
      <p:sp>
        <p:nvSpPr>
          <p:cNvPr id="92163"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5E5E0E04-38A1-42C6-B572-B08F24A49428}" type="slidenum">
              <a:rPr lang="en-US" sz="1200">
                <a:solidFill>
                  <a:srgbClr val="898989"/>
                </a:solidFill>
              </a:rPr>
              <a:pPr algn="r" eaLnBrk="1" hangingPunct="1">
                <a:spcBef>
                  <a:spcPct val="0"/>
                </a:spcBef>
                <a:buFontTx/>
                <a:buNone/>
              </a:pPr>
              <a:t>12</a:t>
            </a:fld>
            <a:endParaRPr lang="en-US" sz="1200">
              <a:solidFill>
                <a:srgbClr val="898989"/>
              </a:solidFill>
            </a:endParaRPr>
          </a:p>
        </p:txBody>
      </p:sp>
      <p:pic>
        <p:nvPicPr>
          <p:cNvPr id="921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981200" y="32004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083300" y="1066801"/>
            <a:ext cx="45847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7"/>
          <p:cNvSpPr txBox="1">
            <a:spLocks noChangeArrowheads="1"/>
          </p:cNvSpPr>
          <p:nvPr/>
        </p:nvSpPr>
        <p:spPr>
          <a:xfrm>
            <a:off x="1981200" y="14478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3600"/>
              <a:t>Which community is richer?</a:t>
            </a:r>
          </a:p>
        </p:txBody>
      </p:sp>
      <p:sp>
        <p:nvSpPr>
          <p:cNvPr id="92167" name="TextBox 8"/>
          <p:cNvSpPr txBox="1">
            <a:spLocks noChangeArrowheads="1"/>
          </p:cNvSpPr>
          <p:nvPr/>
        </p:nvSpPr>
        <p:spPr>
          <a:xfrm>
            <a:off x="9753600" y="1295401"/>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sz="4000">
                <a:solidFill>
                  <a:srgbClr val="FFFFFF"/>
                </a:solidFill>
              </a:rPr>
              <a:t>A</a:t>
            </a:r>
          </a:p>
        </p:txBody>
      </p:sp>
      <p:sp>
        <p:nvSpPr>
          <p:cNvPr id="92168" name="TextBox 9"/>
          <p:cNvSpPr txBox="1">
            <a:spLocks noChangeArrowheads="1"/>
          </p:cNvSpPr>
          <p:nvPr/>
        </p:nvSpPr>
        <p:spPr>
          <a:xfrm>
            <a:off x="2057400" y="5715001"/>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sz="4000">
                <a:solidFill>
                  <a:srgbClr val="FFFFFF"/>
                </a:solidFill>
              </a:rPr>
              <a:t>B</a:t>
            </a:r>
          </a:p>
        </p:txBody>
      </p:sp>
    </p:spTree>
    <p:extLst>
      <p:ext uri="{BB962C8B-B14F-4D97-AF65-F5344CB8AC3E}">
        <p14:creationId xmlns:p14="http://schemas.microsoft.com/office/powerpoint/2010/main" val="108795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1981200" y="274638"/>
            <a:ext cx="8229600" cy="639762"/>
          </a:xfrm>
        </p:spPr>
        <p:txBody>
          <a:bodyPr numCol="1">
            <a:noAutofit/>
          </a:bodyPr>
          <a:lstStyle/>
          <a:p>
            <a:pPr algn="ctr"/>
            <a:r>
              <a:rPr lang="en-US" b="1" dirty="0">
                <a:solidFill>
                  <a:schemeClr val="tx1"/>
                </a:solidFill>
                <a:ea typeface="ＭＳ Ｐゴシック" panose="020B0600070205080204" pitchFamily="34" charset="-128"/>
              </a:rPr>
              <a:t>Sample Data</a:t>
            </a:r>
          </a:p>
        </p:txBody>
      </p:sp>
      <p:sp>
        <p:nvSpPr>
          <p:cNvPr id="94211"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D23FF401-3784-44F4-B976-44FF9A744200}" type="slidenum">
              <a:rPr lang="en-US" sz="1200">
                <a:solidFill>
                  <a:srgbClr val="898989"/>
                </a:solidFill>
              </a:rPr>
              <a:pPr algn="r" eaLnBrk="1" hangingPunct="1">
                <a:spcBef>
                  <a:spcPct val="0"/>
                </a:spcBef>
                <a:buFontTx/>
                <a:buNone/>
              </a:pPr>
              <a:t>13</a:t>
            </a:fld>
            <a:endParaRPr lang="en-US" sz="1200">
              <a:solidFill>
                <a:srgbClr val="898989"/>
              </a:solidFill>
            </a:endParaRPr>
          </a:p>
        </p:txBody>
      </p:sp>
      <p:sp>
        <p:nvSpPr>
          <p:cNvPr id="94212" name="TextBox 2"/>
          <p:cNvSpPr txBox="1">
            <a:spLocks noChangeArrowheads="1"/>
          </p:cNvSpPr>
          <p:nvPr/>
        </p:nvSpPr>
        <p:spPr>
          <a:xfrm>
            <a:off x="3117850" y="16621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sz="1800"/>
          </a:p>
        </p:txBody>
      </p:sp>
      <p:sp>
        <p:nvSpPr>
          <p:cNvPr id="94213" name="Rectangle 2"/>
          <p:cNvSpPr txBox="1">
            <a:spLocks noChangeArrowheads="1"/>
          </p:cNvSpPr>
          <p:nvPr/>
        </p:nvSpPr>
        <p:spPr>
          <a:xfrm>
            <a:off x="1828800" y="1295400"/>
            <a:ext cx="883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sz="2800" dirty="0">
                <a:latin typeface="+mn-lt"/>
                <a:ea typeface="ヒラギノ角ゴ Pro W3"/>
                <a:cs typeface="ヒラギノ角ゴ Pro W3"/>
              </a:rPr>
              <a:t>The data below represents the abundance of macro-invertebrates taken from three different river communities in Georgia.  A variety of diversity indices may be used to calculate species diversity.  Based on the data below, which community has the greatest diversity?</a:t>
            </a:r>
          </a:p>
          <a:p>
            <a:pPr eaLnBrk="1" hangingPunct="1">
              <a:buFont typeface="Arial" panose="020B0604020202020204" pitchFamily="34" charset="0"/>
              <a:buNone/>
            </a:pPr>
            <a:endParaRPr lang="en-US" sz="2600" dirty="0">
              <a:latin typeface="Arial" panose="020B0604020202020204" pitchFamily="34" charset="0"/>
              <a:ea typeface="ヒラギノ角ゴ Pro W3"/>
              <a:cs typeface="ヒラギノ角ゴ Pro W3"/>
            </a:endParaRPr>
          </a:p>
        </p:txBody>
      </p:sp>
      <p:pic>
        <p:nvPicPr>
          <p:cNvPr id="942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905000" y="3657600"/>
            <a:ext cx="80914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824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497389" y="295388"/>
            <a:ext cx="9574060" cy="895906"/>
          </a:xfrm>
        </p:spPr>
        <p:txBody>
          <a:bodyPr numCol="1">
            <a:normAutofit fontScale="90000"/>
          </a:bodyPr>
          <a:lstStyle/>
          <a:p>
            <a:pPr algn="ctr"/>
            <a:r>
              <a:rPr lang="en-US" sz="4900" b="1" dirty="0">
                <a:solidFill>
                  <a:schemeClr val="tx1"/>
                </a:solidFill>
                <a:ea typeface="ＭＳ Ｐゴシック" panose="020B0600070205080204" pitchFamily="34" charset="-128"/>
              </a:rPr>
              <a:t>Observation Of Sea Otter Populations </a:t>
            </a:r>
            <a:br>
              <a:rPr lang="en-US" sz="4900" b="1" dirty="0">
                <a:solidFill>
                  <a:schemeClr val="tx1"/>
                </a:solidFill>
                <a:ea typeface="ＭＳ Ｐゴシック" panose="020B0600070205080204" pitchFamily="34" charset="-128"/>
              </a:rPr>
            </a:br>
            <a:r>
              <a:rPr lang="en-US" sz="3200" b="1" dirty="0">
                <a:solidFill>
                  <a:srgbClr val="FFFFFF"/>
                </a:solidFill>
                <a:ea typeface="ＭＳ Ｐゴシック" panose="020B0600070205080204" pitchFamily="34" charset="-128"/>
              </a:rPr>
              <a:t>And Their Predation</a:t>
            </a:r>
          </a:p>
        </p:txBody>
      </p:sp>
      <p:grpSp>
        <p:nvGrpSpPr>
          <p:cNvPr id="96259" name="Group 45"/>
          <p:cNvGrpSpPr>
            <a:grpSpLocks/>
          </p:cNvGrpSpPr>
          <p:nvPr/>
        </p:nvGrpSpPr>
        <p:grpSpPr>
          <a:xfrm>
            <a:off x="2931090" y="926927"/>
            <a:ext cx="6751529" cy="5724394"/>
            <a:chOff x="1920" y="912"/>
            <a:chExt cx="3688" cy="3105"/>
          </a:xfrm>
        </p:grpSpPr>
        <p:grpSp>
          <p:nvGrpSpPr>
            <p:cNvPr id="96260" name="Group 44"/>
            <p:cNvGrpSpPr>
              <a:grpSpLocks/>
            </p:cNvGrpSpPr>
            <p:nvPr/>
          </p:nvGrpSpPr>
          <p:grpSpPr>
            <a:xfrm>
              <a:off x="1920" y="912"/>
              <a:ext cx="3403" cy="3105"/>
              <a:chOff x="1920" y="912"/>
              <a:chExt cx="3403" cy="3105"/>
            </a:xfrm>
          </p:grpSpPr>
          <p:pic>
            <p:nvPicPr>
              <p:cNvPr id="962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38" y="912"/>
                <a:ext cx="3185" cy="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6"/>
              <p:cNvSpPr txBox="1">
                <a:spLocks noChangeArrowheads="1"/>
              </p:cNvSpPr>
              <p:nvPr/>
            </p:nvSpPr>
            <p:spPr>
              <a:xfrm>
                <a:off x="1920" y="3743"/>
                <a:ext cx="106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Food chain before</a:t>
                </a:r>
                <a:br>
                  <a:rPr kumimoji="1" lang="en-US" sz="800">
                    <a:solidFill>
                      <a:srgbClr val="000000"/>
                    </a:solidFill>
                    <a:latin typeface="Arial" panose="020B0604020202020204" pitchFamily="34" charset="0"/>
                    <a:sym typeface="Symbol" panose="05050102010706020507" pitchFamily="18" charset="2"/>
                  </a:rPr>
                </a:br>
                <a:r>
                  <a:rPr kumimoji="1" lang="en-US" sz="800">
                    <a:solidFill>
                      <a:srgbClr val="000000"/>
                    </a:solidFill>
                    <a:latin typeface="Arial" panose="020B0604020202020204" pitchFamily="34" charset="0"/>
                    <a:sym typeface="Symbol" panose="05050102010706020507" pitchFamily="18" charset="2"/>
                  </a:rPr>
                  <a:t>killer whale involve-</a:t>
                </a:r>
                <a:br>
                  <a:rPr kumimoji="1" lang="en-US" sz="800">
                    <a:solidFill>
                      <a:srgbClr val="000000"/>
                    </a:solidFill>
                    <a:latin typeface="Arial" panose="020B0604020202020204" pitchFamily="34" charset="0"/>
                    <a:sym typeface="Symbol" panose="05050102010706020507" pitchFamily="18" charset="2"/>
                  </a:rPr>
                </a:br>
                <a:r>
                  <a:rPr kumimoji="1" lang="en-US" sz="800">
                    <a:solidFill>
                      <a:srgbClr val="000000"/>
                    </a:solidFill>
                    <a:latin typeface="Arial" panose="020B0604020202020204" pitchFamily="34" charset="0"/>
                    <a:sym typeface="Symbol" panose="05050102010706020507" pitchFamily="18" charset="2"/>
                  </a:rPr>
                  <a:t>ment in chain</a:t>
                </a:r>
              </a:p>
            </p:txBody>
          </p:sp>
          <p:sp>
            <p:nvSpPr>
              <p:cNvPr id="96264" name="Text Box 7"/>
              <p:cNvSpPr txBox="1">
                <a:spLocks noChangeArrowheads="1"/>
              </p:cNvSpPr>
              <p:nvPr/>
            </p:nvSpPr>
            <p:spPr>
              <a:xfrm>
                <a:off x="2865" y="2007"/>
                <a:ext cx="78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kumimoji="1" lang="en-US" sz="800" b="1">
                    <a:solidFill>
                      <a:srgbClr val="000000"/>
                    </a:solidFill>
                    <a:latin typeface="Arial" panose="020B0604020202020204" pitchFamily="34" charset="0"/>
                    <a:sym typeface="Symbol" panose="05050102010706020507" pitchFamily="18" charset="2"/>
                  </a:rPr>
                  <a:t>(a) Sea otter abundance</a:t>
                </a:r>
                <a:endParaRPr kumimoji="1" lang="en-US" sz="800">
                  <a:solidFill>
                    <a:srgbClr val="000000"/>
                  </a:solidFill>
                  <a:latin typeface="Arial" panose="020B0604020202020204" pitchFamily="34" charset="0"/>
                  <a:sym typeface="Symbol" panose="05050102010706020507" pitchFamily="18" charset="2"/>
                </a:endParaRPr>
              </a:p>
            </p:txBody>
          </p:sp>
          <p:sp>
            <p:nvSpPr>
              <p:cNvPr id="96265" name="Text Box 8"/>
              <p:cNvSpPr txBox="1">
                <a:spLocks noChangeArrowheads="1"/>
              </p:cNvSpPr>
              <p:nvPr/>
            </p:nvSpPr>
            <p:spPr>
              <a:xfrm>
                <a:off x="2865" y="2773"/>
                <a:ext cx="7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kumimoji="1" lang="en-US" sz="800" b="1" dirty="0">
                    <a:solidFill>
                      <a:srgbClr val="000000"/>
                    </a:solidFill>
                    <a:latin typeface="Arial" panose="020B0604020202020204" pitchFamily="34" charset="0"/>
                    <a:sym typeface="Symbol" panose="05050102010706020507" pitchFamily="18" charset="2"/>
                  </a:rPr>
                  <a:t>(b) Sea urchin biomass</a:t>
                </a:r>
                <a:endParaRPr kumimoji="1" lang="en-US" sz="800" dirty="0">
                  <a:solidFill>
                    <a:srgbClr val="000000"/>
                  </a:solidFill>
                  <a:latin typeface="Arial" panose="020B0604020202020204" pitchFamily="34" charset="0"/>
                  <a:sym typeface="Symbol" panose="05050102010706020507" pitchFamily="18" charset="2"/>
                </a:endParaRPr>
              </a:p>
            </p:txBody>
          </p:sp>
          <p:sp>
            <p:nvSpPr>
              <p:cNvPr id="96266" name="Text Box 9"/>
              <p:cNvSpPr txBox="1">
                <a:spLocks noChangeArrowheads="1"/>
              </p:cNvSpPr>
              <p:nvPr/>
            </p:nvSpPr>
            <p:spPr>
              <a:xfrm>
                <a:off x="2865" y="3708"/>
                <a:ext cx="70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kumimoji="1" lang="en-US" sz="800" b="1">
                    <a:solidFill>
                      <a:srgbClr val="000000"/>
                    </a:solidFill>
                    <a:latin typeface="Arial" panose="020B0604020202020204" pitchFamily="34" charset="0"/>
                    <a:sym typeface="Symbol" panose="05050102010706020507" pitchFamily="18" charset="2"/>
                  </a:rPr>
                  <a:t>(c) Total kelp density</a:t>
                </a:r>
                <a:endParaRPr kumimoji="1" lang="en-US" sz="800">
                  <a:solidFill>
                    <a:srgbClr val="000000"/>
                  </a:solidFill>
                  <a:latin typeface="Arial" panose="020B0604020202020204" pitchFamily="34" charset="0"/>
                  <a:sym typeface="Symbol" panose="05050102010706020507" pitchFamily="18" charset="2"/>
                </a:endParaRPr>
              </a:p>
            </p:txBody>
          </p:sp>
          <p:sp>
            <p:nvSpPr>
              <p:cNvPr id="96267" name="Text Box 10"/>
              <p:cNvSpPr txBox="1">
                <a:spLocks noChangeArrowheads="1"/>
              </p:cNvSpPr>
              <p:nvPr/>
            </p:nvSpPr>
            <p:spPr>
              <a:xfrm rot="16200000" flipH="1">
                <a:off x="2698" y="3232"/>
                <a:ext cx="59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Number per 0.25 m</a:t>
                </a:r>
                <a:r>
                  <a:rPr kumimoji="1" lang="en-US" sz="800" baseline="30000">
                    <a:solidFill>
                      <a:srgbClr val="000000"/>
                    </a:solidFill>
                    <a:latin typeface="Arial" panose="020B0604020202020204" pitchFamily="34" charset="0"/>
                    <a:sym typeface="Symbol" panose="05050102010706020507" pitchFamily="18" charset="2"/>
                  </a:rPr>
                  <a:t>2</a:t>
                </a:r>
                <a:endParaRPr kumimoji="1" lang="en-US" sz="800">
                  <a:solidFill>
                    <a:srgbClr val="000000"/>
                  </a:solidFill>
                  <a:latin typeface="Arial" panose="020B0604020202020204" pitchFamily="34" charset="0"/>
                  <a:sym typeface="Symbol" panose="05050102010706020507" pitchFamily="18" charset="2"/>
                </a:endParaRPr>
              </a:p>
            </p:txBody>
          </p:sp>
          <p:sp>
            <p:nvSpPr>
              <p:cNvPr id="96268" name="Text Box 11"/>
              <p:cNvSpPr txBox="1">
                <a:spLocks noChangeArrowheads="1"/>
              </p:cNvSpPr>
              <p:nvPr/>
            </p:nvSpPr>
            <p:spPr>
              <a:xfrm>
                <a:off x="3228" y="3514"/>
                <a:ext cx="2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1972</a:t>
                </a:r>
              </a:p>
            </p:txBody>
          </p:sp>
          <p:sp>
            <p:nvSpPr>
              <p:cNvPr id="96269" name="Text Box 12"/>
              <p:cNvSpPr txBox="1">
                <a:spLocks noChangeArrowheads="1"/>
              </p:cNvSpPr>
              <p:nvPr/>
            </p:nvSpPr>
            <p:spPr>
              <a:xfrm>
                <a:off x="3485" y="3514"/>
                <a:ext cx="2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1985</a:t>
                </a:r>
              </a:p>
            </p:txBody>
          </p:sp>
          <p:sp>
            <p:nvSpPr>
              <p:cNvPr id="96270" name="Text Box 13"/>
              <p:cNvSpPr txBox="1">
                <a:spLocks noChangeArrowheads="1"/>
              </p:cNvSpPr>
              <p:nvPr/>
            </p:nvSpPr>
            <p:spPr>
              <a:xfrm>
                <a:off x="3736" y="3514"/>
                <a:ext cx="2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1989</a:t>
                </a:r>
              </a:p>
            </p:txBody>
          </p:sp>
          <p:sp>
            <p:nvSpPr>
              <p:cNvPr id="96271" name="Text Box 14"/>
              <p:cNvSpPr txBox="1">
                <a:spLocks noChangeArrowheads="1"/>
              </p:cNvSpPr>
              <p:nvPr/>
            </p:nvSpPr>
            <p:spPr>
              <a:xfrm>
                <a:off x="3995" y="3514"/>
                <a:ext cx="2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1993</a:t>
                </a:r>
              </a:p>
            </p:txBody>
          </p:sp>
          <p:sp>
            <p:nvSpPr>
              <p:cNvPr id="96272" name="Text Box 15"/>
              <p:cNvSpPr txBox="1">
                <a:spLocks noChangeArrowheads="1"/>
              </p:cNvSpPr>
              <p:nvPr/>
            </p:nvSpPr>
            <p:spPr>
              <a:xfrm>
                <a:off x="4202" y="3514"/>
                <a:ext cx="2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1997</a:t>
                </a:r>
              </a:p>
            </p:txBody>
          </p:sp>
          <p:sp>
            <p:nvSpPr>
              <p:cNvPr id="96273" name="Text Box 16"/>
              <p:cNvSpPr txBox="1">
                <a:spLocks noChangeArrowheads="1"/>
              </p:cNvSpPr>
              <p:nvPr/>
            </p:nvSpPr>
            <p:spPr>
              <a:xfrm>
                <a:off x="3159" y="3431"/>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0</a:t>
                </a:r>
              </a:p>
            </p:txBody>
          </p:sp>
          <p:sp>
            <p:nvSpPr>
              <p:cNvPr id="96274" name="Text Box 17"/>
              <p:cNvSpPr txBox="1">
                <a:spLocks noChangeArrowheads="1"/>
              </p:cNvSpPr>
              <p:nvPr/>
            </p:nvSpPr>
            <p:spPr>
              <a:xfrm>
                <a:off x="3159" y="3340"/>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2</a:t>
                </a:r>
              </a:p>
            </p:txBody>
          </p:sp>
          <p:sp>
            <p:nvSpPr>
              <p:cNvPr id="96275" name="Text Box 18"/>
              <p:cNvSpPr txBox="1">
                <a:spLocks noChangeArrowheads="1"/>
              </p:cNvSpPr>
              <p:nvPr/>
            </p:nvSpPr>
            <p:spPr>
              <a:xfrm>
                <a:off x="3159" y="3247"/>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4</a:t>
                </a:r>
              </a:p>
            </p:txBody>
          </p:sp>
          <p:sp>
            <p:nvSpPr>
              <p:cNvPr id="96276" name="Text Box 19"/>
              <p:cNvSpPr txBox="1">
                <a:spLocks noChangeArrowheads="1"/>
              </p:cNvSpPr>
              <p:nvPr/>
            </p:nvSpPr>
            <p:spPr>
              <a:xfrm>
                <a:off x="3159" y="3161"/>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6</a:t>
                </a:r>
              </a:p>
            </p:txBody>
          </p:sp>
          <p:sp>
            <p:nvSpPr>
              <p:cNvPr id="96277" name="Text Box 20"/>
              <p:cNvSpPr txBox="1">
                <a:spLocks noChangeArrowheads="1"/>
              </p:cNvSpPr>
              <p:nvPr/>
            </p:nvSpPr>
            <p:spPr>
              <a:xfrm>
                <a:off x="3159" y="3074"/>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8</a:t>
                </a:r>
              </a:p>
            </p:txBody>
          </p:sp>
          <p:sp>
            <p:nvSpPr>
              <p:cNvPr id="96278" name="Text Box 21"/>
              <p:cNvSpPr txBox="1">
                <a:spLocks noChangeArrowheads="1"/>
              </p:cNvSpPr>
              <p:nvPr/>
            </p:nvSpPr>
            <p:spPr>
              <a:xfrm>
                <a:off x="3123" y="2984"/>
                <a:ext cx="1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10</a:t>
                </a:r>
              </a:p>
            </p:txBody>
          </p:sp>
          <p:sp>
            <p:nvSpPr>
              <p:cNvPr id="96279" name="Text Box 22"/>
              <p:cNvSpPr txBox="1">
                <a:spLocks noChangeArrowheads="1"/>
              </p:cNvSpPr>
              <p:nvPr/>
            </p:nvSpPr>
            <p:spPr>
              <a:xfrm>
                <a:off x="3159" y="2673"/>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0</a:t>
                </a:r>
              </a:p>
            </p:txBody>
          </p:sp>
          <p:sp>
            <p:nvSpPr>
              <p:cNvPr id="96280" name="Text Box 23"/>
              <p:cNvSpPr txBox="1">
                <a:spLocks noChangeArrowheads="1"/>
              </p:cNvSpPr>
              <p:nvPr/>
            </p:nvSpPr>
            <p:spPr>
              <a:xfrm>
                <a:off x="3086" y="2564"/>
                <a:ext cx="2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100</a:t>
                </a:r>
              </a:p>
            </p:txBody>
          </p:sp>
          <p:sp>
            <p:nvSpPr>
              <p:cNvPr id="96281" name="Text Box 24"/>
              <p:cNvSpPr txBox="1">
                <a:spLocks noChangeArrowheads="1"/>
              </p:cNvSpPr>
              <p:nvPr/>
            </p:nvSpPr>
            <p:spPr>
              <a:xfrm>
                <a:off x="3080" y="2447"/>
                <a:ext cx="2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200</a:t>
                </a:r>
              </a:p>
            </p:txBody>
          </p:sp>
          <p:sp>
            <p:nvSpPr>
              <p:cNvPr id="96282" name="Text Box 25"/>
              <p:cNvSpPr txBox="1">
                <a:spLocks noChangeArrowheads="1"/>
              </p:cNvSpPr>
              <p:nvPr/>
            </p:nvSpPr>
            <p:spPr>
              <a:xfrm>
                <a:off x="3086" y="2336"/>
                <a:ext cx="2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300</a:t>
                </a:r>
              </a:p>
            </p:txBody>
          </p:sp>
          <p:sp>
            <p:nvSpPr>
              <p:cNvPr id="96283" name="Text Box 26"/>
              <p:cNvSpPr txBox="1">
                <a:spLocks noChangeArrowheads="1"/>
              </p:cNvSpPr>
              <p:nvPr/>
            </p:nvSpPr>
            <p:spPr>
              <a:xfrm>
                <a:off x="3080" y="2222"/>
                <a:ext cx="2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400</a:t>
                </a:r>
              </a:p>
            </p:txBody>
          </p:sp>
          <p:sp>
            <p:nvSpPr>
              <p:cNvPr id="96284" name="Text Box 27"/>
              <p:cNvSpPr txBox="1">
                <a:spLocks noChangeArrowheads="1"/>
              </p:cNvSpPr>
              <p:nvPr/>
            </p:nvSpPr>
            <p:spPr>
              <a:xfrm rot="16200000" flipH="1">
                <a:off x="2727" y="2442"/>
                <a:ext cx="52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Grams per 0.25 m</a:t>
                </a:r>
                <a:r>
                  <a:rPr kumimoji="1" lang="en-US" sz="800" baseline="30000">
                    <a:solidFill>
                      <a:srgbClr val="000000"/>
                    </a:solidFill>
                    <a:latin typeface="Arial" panose="020B0604020202020204" pitchFamily="34" charset="0"/>
                    <a:sym typeface="Symbol" panose="05050102010706020507" pitchFamily="18" charset="2"/>
                  </a:rPr>
                  <a:t>2</a:t>
                </a:r>
                <a:endParaRPr kumimoji="1" lang="en-US" sz="800">
                  <a:solidFill>
                    <a:srgbClr val="000000"/>
                  </a:solidFill>
                  <a:latin typeface="Arial" panose="020B0604020202020204" pitchFamily="34" charset="0"/>
                  <a:sym typeface="Symbol" panose="05050102010706020507" pitchFamily="18" charset="2"/>
                </a:endParaRPr>
              </a:p>
            </p:txBody>
          </p:sp>
          <p:sp>
            <p:nvSpPr>
              <p:cNvPr id="96285" name="Text Box 28"/>
              <p:cNvSpPr txBox="1">
                <a:spLocks noChangeArrowheads="1"/>
              </p:cNvSpPr>
              <p:nvPr/>
            </p:nvSpPr>
            <p:spPr>
              <a:xfrm rot="16200000" flipH="1">
                <a:off x="2696" y="1562"/>
                <a:ext cx="58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Otter number (% max. count)</a:t>
                </a:r>
              </a:p>
            </p:txBody>
          </p:sp>
          <p:sp>
            <p:nvSpPr>
              <p:cNvPr id="96286" name="Text Box 29"/>
              <p:cNvSpPr txBox="1">
                <a:spLocks noChangeArrowheads="1"/>
              </p:cNvSpPr>
              <p:nvPr/>
            </p:nvSpPr>
            <p:spPr>
              <a:xfrm>
                <a:off x="3159" y="1892"/>
                <a:ext cx="14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0</a:t>
                </a:r>
              </a:p>
            </p:txBody>
          </p:sp>
          <p:sp>
            <p:nvSpPr>
              <p:cNvPr id="96287" name="Text Box 30"/>
              <p:cNvSpPr txBox="1">
                <a:spLocks noChangeArrowheads="1"/>
              </p:cNvSpPr>
              <p:nvPr/>
            </p:nvSpPr>
            <p:spPr>
              <a:xfrm>
                <a:off x="3122" y="1627"/>
                <a:ext cx="1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40</a:t>
                </a:r>
              </a:p>
            </p:txBody>
          </p:sp>
          <p:sp>
            <p:nvSpPr>
              <p:cNvPr id="96288" name="Text Box 31"/>
              <p:cNvSpPr txBox="1">
                <a:spLocks noChangeArrowheads="1"/>
              </p:cNvSpPr>
              <p:nvPr/>
            </p:nvSpPr>
            <p:spPr>
              <a:xfrm>
                <a:off x="3123" y="1759"/>
                <a:ext cx="1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20</a:t>
                </a:r>
              </a:p>
            </p:txBody>
          </p:sp>
          <p:sp>
            <p:nvSpPr>
              <p:cNvPr id="96289" name="Text Box 32"/>
              <p:cNvSpPr txBox="1">
                <a:spLocks noChangeArrowheads="1"/>
              </p:cNvSpPr>
              <p:nvPr/>
            </p:nvSpPr>
            <p:spPr>
              <a:xfrm>
                <a:off x="3122" y="1493"/>
                <a:ext cx="1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60</a:t>
                </a:r>
              </a:p>
            </p:txBody>
          </p:sp>
          <p:sp>
            <p:nvSpPr>
              <p:cNvPr id="96290" name="Text Box 33"/>
              <p:cNvSpPr txBox="1">
                <a:spLocks noChangeArrowheads="1"/>
              </p:cNvSpPr>
              <p:nvPr/>
            </p:nvSpPr>
            <p:spPr>
              <a:xfrm>
                <a:off x="3122" y="1358"/>
                <a:ext cx="1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80</a:t>
                </a:r>
              </a:p>
            </p:txBody>
          </p:sp>
          <p:sp>
            <p:nvSpPr>
              <p:cNvPr id="96291" name="Text Box 34"/>
              <p:cNvSpPr txBox="1">
                <a:spLocks noChangeArrowheads="1"/>
              </p:cNvSpPr>
              <p:nvPr/>
            </p:nvSpPr>
            <p:spPr>
              <a:xfrm>
                <a:off x="3086" y="1216"/>
                <a:ext cx="2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100</a:t>
                </a:r>
              </a:p>
            </p:txBody>
          </p:sp>
          <p:sp>
            <p:nvSpPr>
              <p:cNvPr id="96292" name="Text Box 35"/>
              <p:cNvSpPr txBox="1">
                <a:spLocks noChangeArrowheads="1"/>
              </p:cNvSpPr>
              <p:nvPr/>
            </p:nvSpPr>
            <p:spPr>
              <a:xfrm>
                <a:off x="3735" y="3624"/>
                <a:ext cx="23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Year</a:t>
                </a:r>
              </a:p>
            </p:txBody>
          </p:sp>
        </p:grpSp>
        <p:sp>
          <p:nvSpPr>
            <p:cNvPr id="96261" name="Text Box 39"/>
            <p:cNvSpPr txBox="1">
              <a:spLocks noChangeArrowheads="1"/>
            </p:cNvSpPr>
            <p:nvPr/>
          </p:nvSpPr>
          <p:spPr>
            <a:xfrm>
              <a:off x="4609" y="3738"/>
              <a:ext cx="999"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kumimoji="1" lang="en-US" sz="800">
                  <a:solidFill>
                    <a:srgbClr val="000000"/>
                  </a:solidFill>
                  <a:latin typeface="Arial" panose="020B0604020202020204" pitchFamily="34" charset="0"/>
                  <a:sym typeface="Symbol" panose="05050102010706020507" pitchFamily="18" charset="2"/>
                </a:rPr>
                <a:t>Food chain after killer</a:t>
              </a:r>
              <a:br>
                <a:rPr kumimoji="1" lang="en-US" sz="800">
                  <a:solidFill>
                    <a:srgbClr val="000000"/>
                  </a:solidFill>
                  <a:latin typeface="Arial" panose="020B0604020202020204" pitchFamily="34" charset="0"/>
                  <a:sym typeface="Symbol" panose="05050102010706020507" pitchFamily="18" charset="2"/>
                </a:rPr>
              </a:br>
              <a:r>
                <a:rPr kumimoji="1" lang="en-US" sz="800">
                  <a:solidFill>
                    <a:srgbClr val="000000"/>
                  </a:solidFill>
                  <a:latin typeface="Arial" panose="020B0604020202020204" pitchFamily="34" charset="0"/>
                  <a:sym typeface="Symbol" panose="05050102010706020507" pitchFamily="18" charset="2"/>
                </a:rPr>
                <a:t>whales started preying</a:t>
              </a:r>
              <a:br>
                <a:rPr kumimoji="1" lang="en-US" sz="800">
                  <a:solidFill>
                    <a:srgbClr val="000000"/>
                  </a:solidFill>
                  <a:latin typeface="Arial" panose="020B0604020202020204" pitchFamily="34" charset="0"/>
                  <a:sym typeface="Symbol" panose="05050102010706020507" pitchFamily="18" charset="2"/>
                </a:rPr>
              </a:br>
              <a:r>
                <a:rPr kumimoji="1" lang="en-US" sz="800">
                  <a:solidFill>
                    <a:srgbClr val="000000"/>
                  </a:solidFill>
                  <a:latin typeface="Arial" panose="020B0604020202020204" pitchFamily="34" charset="0"/>
                  <a:sym typeface="Symbol" panose="05050102010706020507" pitchFamily="18" charset="2"/>
                </a:rPr>
                <a:t>on otters</a:t>
              </a:r>
            </a:p>
          </p:txBody>
        </p:sp>
      </p:grpSp>
    </p:spTree>
    <p:extLst>
      <p:ext uri="{BB962C8B-B14F-4D97-AF65-F5344CB8AC3E}">
        <p14:creationId xmlns:p14="http://schemas.microsoft.com/office/powerpoint/2010/main" val="413935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 name="Rectangle 10"/>
          <p:cNvSpPr>
            <a:spLocks noChangeArrowheads="1"/>
          </p:cNvSpPr>
          <p:nvPr/>
        </p:nvSpPr>
        <p:spPr>
          <a:xfrm>
            <a:off x="1905000" y="1371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buFontTx/>
              <a:buChar char="•"/>
            </a:pPr>
            <a:endParaRPr lang="en-US" sz="1800"/>
          </a:p>
        </p:txBody>
      </p:sp>
      <p:sp>
        <p:nvSpPr>
          <p:cNvPr id="4109" name="Rectangle 13"/>
          <p:cNvSpPr>
            <a:spLocks noChangeArrowheads="1"/>
          </p:cNvSpPr>
          <p:nvPr/>
        </p:nvSpPr>
        <p:spPr>
          <a:xfrm>
            <a:off x="1752600" y="23622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buFontTx/>
              <a:buChar char="•"/>
            </a:pPr>
            <a:endParaRPr lang="en-US" sz="1800"/>
          </a:p>
        </p:txBody>
      </p:sp>
      <p:sp>
        <p:nvSpPr>
          <p:cNvPr id="98308" name="TextBox 1"/>
          <p:cNvSpPr txBox="1">
            <a:spLocks noChangeArrowheads="1"/>
          </p:cNvSpPr>
          <p:nvPr/>
        </p:nvSpPr>
        <p:spPr>
          <a:xfrm>
            <a:off x="1139868" y="294977"/>
            <a:ext cx="95281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400" b="1" dirty="0">
                <a:latin typeface="+mj-lt"/>
              </a:rPr>
              <a:t>Killer Whales vs. Sea </a:t>
            </a:r>
            <a:r>
              <a:rPr lang="en-US" sz="4400" b="1" dirty="0" smtClean="0">
                <a:latin typeface="+mj-lt"/>
              </a:rPr>
              <a:t>Otters Energetics</a:t>
            </a:r>
            <a:endParaRPr lang="en-US" sz="4400" dirty="0">
              <a:latin typeface="+mj-lt"/>
            </a:endParaRPr>
          </a:p>
        </p:txBody>
      </p:sp>
      <p:sp>
        <p:nvSpPr>
          <p:cNvPr id="3" name="Content Placeholder 2"/>
          <p:cNvSpPr>
            <a:spLocks noGrp="1"/>
          </p:cNvSpPr>
          <p:nvPr>
            <p:ph idx="4294967295"/>
          </p:nvPr>
        </p:nvSpPr>
        <p:spPr>
          <a:xfrm>
            <a:off x="423334" y="1636671"/>
            <a:ext cx="9440618" cy="4781550"/>
          </a:xfrm>
        </p:spPr>
        <p:txBody>
          <a:bodyPr numCol="1"/>
          <a:lstStyle/>
          <a:p>
            <a:pPr marL="0" indent="0">
              <a:buNone/>
              <a:defRPr/>
            </a:pPr>
            <a:r>
              <a:rPr lang="en-US" sz="3200" dirty="0" smtClean="0">
                <a:solidFill>
                  <a:schemeClr val="tx1"/>
                </a:solidFill>
              </a:rPr>
              <a:t>The daily caloric requirements for male versus female killer whales (orcas) is shown below:</a:t>
            </a:r>
            <a:br>
              <a:rPr lang="en-US" sz="3200" dirty="0" smtClean="0">
                <a:solidFill>
                  <a:schemeClr val="tx1"/>
                </a:solidFill>
              </a:rPr>
            </a:br>
            <a:endParaRPr lang="en-US" sz="3200" dirty="0" smtClean="0">
              <a:solidFill>
                <a:schemeClr val="tx1"/>
              </a:solidFill>
            </a:endParaRPr>
          </a:p>
          <a:p>
            <a:pPr marL="342900" lvl="2" indent="-342900">
              <a:buFont typeface="Arial" charset="0"/>
              <a:buChar char="•"/>
              <a:defRPr/>
            </a:pPr>
            <a:r>
              <a:rPr lang="en-US" sz="3200" dirty="0">
                <a:solidFill>
                  <a:schemeClr val="tx1"/>
                </a:solidFill>
              </a:rPr>
              <a:t>Male killer whale: 308,000 kcal/day</a:t>
            </a:r>
          </a:p>
          <a:p>
            <a:pPr marL="342900" lvl="2" indent="-342900">
              <a:buFont typeface="Arial" charset="0"/>
              <a:buChar char="•"/>
              <a:defRPr/>
            </a:pPr>
            <a:r>
              <a:rPr lang="en-US" sz="3200" dirty="0">
                <a:solidFill>
                  <a:schemeClr val="tx1"/>
                </a:solidFill>
              </a:rPr>
              <a:t>Female killer whale: 187,000 kcal/day</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a:p>
            <a:pPr marL="0" lvl="2" indent="0">
              <a:buNone/>
              <a:defRPr/>
            </a:pPr>
            <a:r>
              <a:rPr lang="en-US" sz="3200" b="1" dirty="0">
                <a:solidFill>
                  <a:schemeClr val="tx1"/>
                </a:solidFill>
              </a:rPr>
              <a:t/>
            </a:r>
            <a:br>
              <a:rPr lang="en-US" sz="3200" b="1" dirty="0">
                <a:solidFill>
                  <a:schemeClr val="tx1"/>
                </a:solidFill>
              </a:rPr>
            </a:br>
            <a:r>
              <a:rPr lang="en-US" sz="3200" b="1" dirty="0">
                <a:solidFill>
                  <a:schemeClr val="tx1"/>
                </a:solidFill>
              </a:rPr>
              <a:t>Calculate the average caloric value of a sea otter assuming a male orca consumes five sea otters each day to meet its caloric requirement.  </a:t>
            </a:r>
          </a:p>
          <a:p>
            <a:pPr marL="342900" lvl="2" indent="-342900">
              <a:buFont typeface="Arial" charset="0"/>
              <a:buChar char="•"/>
              <a:defRPr/>
            </a:pPr>
            <a:endParaRPr lang="en-US" dirty="0"/>
          </a:p>
          <a:p>
            <a:pPr>
              <a:buFont typeface="Arial" charset="0"/>
              <a:buChar char="•"/>
              <a:defRPr/>
            </a:pPr>
            <a:endParaRPr lang="en-US" dirty="0"/>
          </a:p>
        </p:txBody>
      </p:sp>
      <p:pic>
        <p:nvPicPr>
          <p:cNvPr id="98310" name="Picture 15" descr="killerwhale1.jpg                                               0000001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53593" y="2089036"/>
            <a:ext cx="3370212" cy="248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954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1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41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uild="p" autoUpdateAnimBg="0"/>
      <p:bldP spid="410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 name="Rectangle 10"/>
          <p:cNvSpPr>
            <a:spLocks noChangeArrowheads="1"/>
          </p:cNvSpPr>
          <p:nvPr/>
        </p:nvSpPr>
        <p:spPr>
          <a:xfrm>
            <a:off x="1905000" y="1371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buFontTx/>
              <a:buChar char="•"/>
            </a:pPr>
            <a:endParaRPr lang="en-US" sz="1800"/>
          </a:p>
        </p:txBody>
      </p:sp>
      <p:sp>
        <p:nvSpPr>
          <p:cNvPr id="4109" name="Rectangle 13"/>
          <p:cNvSpPr>
            <a:spLocks noChangeArrowheads="1"/>
          </p:cNvSpPr>
          <p:nvPr/>
        </p:nvSpPr>
        <p:spPr>
          <a:xfrm>
            <a:off x="1752600" y="23622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buFontTx/>
              <a:buChar char="•"/>
            </a:pPr>
            <a:endParaRPr lang="en-US" sz="1800"/>
          </a:p>
        </p:txBody>
      </p:sp>
      <p:sp>
        <p:nvSpPr>
          <p:cNvPr id="99332" name="TextBox 1"/>
          <p:cNvSpPr txBox="1">
            <a:spLocks noChangeArrowheads="1"/>
          </p:cNvSpPr>
          <p:nvPr/>
        </p:nvSpPr>
        <p:spPr>
          <a:xfrm>
            <a:off x="1752600" y="300534"/>
            <a:ext cx="79582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400" b="1" dirty="0">
                <a:latin typeface="+mj-lt"/>
              </a:rPr>
              <a:t>Killer Whales vs. </a:t>
            </a:r>
            <a:r>
              <a:rPr lang="en-US" sz="4400" b="1" dirty="0" smtClean="0">
                <a:latin typeface="+mj-lt"/>
              </a:rPr>
              <a:t>Sea Otters</a:t>
            </a:r>
            <a:endParaRPr lang="en-US" dirty="0">
              <a:solidFill>
                <a:srgbClr val="FFFFFF"/>
              </a:solidFill>
            </a:endParaRPr>
          </a:p>
        </p:txBody>
      </p:sp>
      <p:sp>
        <p:nvSpPr>
          <p:cNvPr id="3" name="Content Placeholder 2"/>
          <p:cNvSpPr>
            <a:spLocks noGrp="1"/>
          </p:cNvSpPr>
          <p:nvPr>
            <p:ph idx="4294967295"/>
          </p:nvPr>
        </p:nvSpPr>
        <p:spPr>
          <a:xfrm>
            <a:off x="1127342" y="1260474"/>
            <a:ext cx="10108505" cy="5005389"/>
          </a:xfrm>
        </p:spPr>
        <p:txBody>
          <a:bodyPr numCol="1"/>
          <a:lstStyle/>
          <a:p>
            <a:pPr marL="0" lvl="2" indent="0">
              <a:buNone/>
              <a:defRPr/>
            </a:pPr>
            <a:r>
              <a:rPr lang="en-US" sz="3200" b="1" dirty="0">
                <a:solidFill>
                  <a:schemeClr val="tx1"/>
                </a:solidFill>
              </a:rPr>
              <a:t>Calculate the average caloric value of a sea otter assuming a male orca consumes five sea otters each day to meet its caloric requirement.  </a:t>
            </a:r>
          </a:p>
          <a:p>
            <a:pPr marL="0" lvl="2" indent="0">
              <a:buNone/>
              <a:defRPr/>
            </a:pPr>
            <a:r>
              <a:rPr lang="en-US" sz="3200" b="1" dirty="0">
                <a:solidFill>
                  <a:schemeClr val="tx1"/>
                </a:solidFill>
              </a:rPr>
              <a:t> Using dimensional analysis or  simple arithmetic: </a:t>
            </a:r>
          </a:p>
          <a:p>
            <a:pPr marL="0" lvl="2" indent="0">
              <a:buNone/>
              <a:defRPr/>
            </a:pPr>
            <a:endParaRPr lang="en-US" sz="2800" b="1" dirty="0">
              <a:solidFill>
                <a:schemeClr val="accent4">
                  <a:lumMod val="75000"/>
                </a:schemeClr>
              </a:solidFill>
            </a:endParaRPr>
          </a:p>
          <a:p>
            <a:pPr marL="0" lvl="2" indent="0">
              <a:buNone/>
              <a:defRPr/>
            </a:pPr>
            <a:endParaRPr lang="en-US" sz="2800" b="1" dirty="0">
              <a:solidFill>
                <a:schemeClr val="accent4">
                  <a:lumMod val="75000"/>
                </a:schemeClr>
              </a:solidFill>
            </a:endParaRPr>
          </a:p>
          <a:p>
            <a:pPr marL="342900" lvl="2" indent="-342900">
              <a:buFont typeface="Arial" charset="0"/>
              <a:buChar char="•"/>
              <a:defRPr/>
            </a:pPr>
            <a:endParaRPr lang="en-US" dirty="0"/>
          </a:p>
          <a:p>
            <a:pPr>
              <a:buFont typeface="Arial" charset="0"/>
              <a:buChar char="•"/>
              <a:defRPr/>
            </a:pPr>
            <a:endParaRPr lang="en-US" dirty="0"/>
          </a:p>
        </p:txBody>
      </p:sp>
      <p:graphicFrame>
        <p:nvGraphicFramePr>
          <p:cNvPr id="99334" name="Object 6"/>
          <p:cNvGraphicFramePr>
            <a:graphicFrameLocks noChangeAspect="1"/>
          </p:cNvGraphicFramePr>
          <p:nvPr/>
        </p:nvGraphicFramePr>
        <p:xfrm>
          <a:off x="2106613" y="3200401"/>
          <a:ext cx="8056562" cy="3065463"/>
        </p:xfrm>
        <a:graphic>
          <a:graphicData uri="http://schemas.openxmlformats.org/presentationml/2006/ole">
            <mc:AlternateContent xmlns:mc="http://schemas.openxmlformats.org/markup-compatibility/2006">
              <mc:Choice xmlns:v="urn:schemas-microsoft-com:vml" Requires="v">
                <p:oleObj spid="_x0000_s1032" name="Equation" r:id="rId4" imgW="2870200" imgH="1092200" progId="">
                  <p:embed/>
                </p:oleObj>
              </mc:Choice>
              <mc:Fallback>
                <p:oleObj name="Equation" r:id="rId4" imgW="2870200" imgH="10922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613" y="3200401"/>
                        <a:ext cx="8056562"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flipV="1">
            <a:off x="3657600" y="4038600"/>
            <a:ext cx="762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05400" y="3352800"/>
            <a:ext cx="7620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402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1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41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uild="p" autoUpdateAnimBg="0"/>
      <p:bldP spid="410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 name="Rectangle 10"/>
          <p:cNvSpPr>
            <a:spLocks noChangeArrowheads="1"/>
          </p:cNvSpPr>
          <p:nvPr/>
        </p:nvSpPr>
        <p:spPr>
          <a:xfrm>
            <a:off x="1905000" y="1371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buFontTx/>
              <a:buChar char="•"/>
            </a:pPr>
            <a:endParaRPr lang="en-US" sz="1800"/>
          </a:p>
        </p:txBody>
      </p:sp>
      <p:sp>
        <p:nvSpPr>
          <p:cNvPr id="4109" name="Rectangle 13"/>
          <p:cNvSpPr>
            <a:spLocks noChangeArrowheads="1"/>
          </p:cNvSpPr>
          <p:nvPr/>
        </p:nvSpPr>
        <p:spPr>
          <a:xfrm>
            <a:off x="1752600" y="23622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2" eaLnBrk="1" hangingPunct="1">
              <a:buFontTx/>
              <a:buChar char="•"/>
            </a:pPr>
            <a:endParaRPr lang="en-US" sz="1800"/>
          </a:p>
        </p:txBody>
      </p:sp>
      <p:sp>
        <p:nvSpPr>
          <p:cNvPr id="101380" name="TextBox 1"/>
          <p:cNvSpPr txBox="1">
            <a:spLocks noChangeArrowheads="1"/>
          </p:cNvSpPr>
          <p:nvPr/>
        </p:nvSpPr>
        <p:spPr>
          <a:xfrm>
            <a:off x="1562100" y="22985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400" b="1" dirty="0">
                <a:latin typeface="+mj-lt"/>
              </a:rPr>
              <a:t>Killer Whales vs. Sea Otters</a:t>
            </a:r>
          </a:p>
          <a:p>
            <a:pPr algn="ctr" eaLnBrk="1" hangingPunct="1">
              <a:spcBef>
                <a:spcPct val="0"/>
              </a:spcBef>
              <a:buFontTx/>
              <a:buNone/>
            </a:pPr>
            <a:r>
              <a:rPr lang="en-US" sz="4400" b="1" dirty="0" smtClean="0">
                <a:latin typeface="+mj-lt"/>
              </a:rPr>
              <a:t>Predator-Pray </a:t>
            </a:r>
            <a:r>
              <a:rPr lang="en-US" sz="4400" b="1" dirty="0">
                <a:latin typeface="+mj-lt"/>
              </a:rPr>
              <a:t>Energetics</a:t>
            </a:r>
            <a:endParaRPr lang="en-US" sz="4400" dirty="0">
              <a:latin typeface="+mj-lt"/>
            </a:endParaRPr>
          </a:p>
        </p:txBody>
      </p:sp>
      <p:sp>
        <p:nvSpPr>
          <p:cNvPr id="3" name="Content Placeholder 2"/>
          <p:cNvSpPr>
            <a:spLocks noGrp="1"/>
          </p:cNvSpPr>
          <p:nvPr>
            <p:ph idx="4294967295"/>
          </p:nvPr>
        </p:nvSpPr>
        <p:spPr>
          <a:xfrm>
            <a:off x="2019300" y="1577040"/>
            <a:ext cx="8496300" cy="3903945"/>
          </a:xfrm>
        </p:spPr>
        <p:txBody>
          <a:bodyPr numCol="1"/>
          <a:lstStyle/>
          <a:p>
            <a:pPr marL="0" indent="0">
              <a:buNone/>
              <a:defRPr/>
            </a:pPr>
            <a:r>
              <a:rPr lang="en-US" sz="3200" dirty="0" smtClean="0">
                <a:solidFill>
                  <a:schemeClr val="tx1"/>
                </a:solidFill>
              </a:rPr>
              <a:t>Assume a population of 4 male orcas feed solely on sea otters.  How many otters are lost to the community over a 6-year period? </a:t>
            </a:r>
            <a:r>
              <a:rPr lang="en-US" dirty="0" smtClean="0"/>
              <a:t/>
            </a:r>
            <a:br>
              <a:rPr lang="en-US" dirty="0" smtClean="0"/>
            </a:br>
            <a:endParaRPr lang="en-US" dirty="0" smtClean="0"/>
          </a:p>
          <a:p>
            <a:pPr marL="0" indent="0">
              <a:buNone/>
              <a:defRPr/>
            </a:pPr>
            <a:endParaRPr lang="en-US" dirty="0"/>
          </a:p>
          <a:p>
            <a:pPr>
              <a:buFont typeface="Arial" charset="0"/>
              <a:buChar char="•"/>
              <a:defRPr/>
            </a:pPr>
            <a:endParaRPr lang="en-US" dirty="0"/>
          </a:p>
        </p:txBody>
      </p:sp>
      <p:graphicFrame>
        <p:nvGraphicFramePr>
          <p:cNvPr id="101382" name="Object 6"/>
          <p:cNvGraphicFramePr>
            <a:graphicFrameLocks noChangeAspect="1"/>
          </p:cNvGraphicFramePr>
          <p:nvPr/>
        </p:nvGraphicFramePr>
        <p:xfrm>
          <a:off x="2106614" y="3124200"/>
          <a:ext cx="8054975" cy="1219200"/>
        </p:xfrm>
        <a:graphic>
          <a:graphicData uri="http://schemas.openxmlformats.org/presentationml/2006/ole">
            <mc:AlternateContent xmlns:mc="http://schemas.openxmlformats.org/markup-compatibility/2006">
              <mc:Choice xmlns:v="urn:schemas-microsoft-com:vml" Requires="v">
                <p:oleObj spid="_x0000_s2057" name="Equation" r:id="rId3" imgW="2768600" imgH="419100" progId="">
                  <p:embed/>
                </p:oleObj>
              </mc:Choice>
              <mc:Fallback>
                <p:oleObj name="Equation" r:id="rId3" imgW="2768600" imgH="4191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614" y="3124200"/>
                        <a:ext cx="8054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1383" name="Picture 4" descr="http://i3.squidoocdn.com/resize/squidoo_images/-1/lens2172437_1253131826Sea_otter_inkel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524000" y="4694239"/>
            <a:ext cx="295433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6" descr="http://farm4.static.flickr.com/3621/3635310226_d7afd759d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380288" y="4705350"/>
            <a:ext cx="32877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8" descr="http://carinbondar.com/wp-content/uploads/2010/11/seaotter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4448176" y="4694239"/>
            <a:ext cx="319087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flipV="1">
            <a:off x="4325938" y="3959225"/>
            <a:ext cx="762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565900" y="3300413"/>
            <a:ext cx="762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86500" y="3962400"/>
            <a:ext cx="762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584450" y="3633788"/>
            <a:ext cx="7620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388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388830" y="1915302"/>
            <a:ext cx="5157492" cy="609600"/>
          </a:xfrm>
        </p:spPr>
        <p:txBody>
          <a:bodyPr numCol="1"/>
          <a:lstStyle/>
          <a:p>
            <a:pPr marL="0" indent="0" algn="ctr">
              <a:buNone/>
            </a:pPr>
            <a:r>
              <a:rPr lang="en-US" sz="3200" b="1" dirty="0" smtClean="0">
                <a:solidFill>
                  <a:schemeClr val="tx1"/>
                </a:solidFill>
                <a:ea typeface="ＭＳ Ｐゴシック" panose="020B0600070205080204" pitchFamily="34" charset="-128"/>
              </a:rPr>
              <a:t>Why the change?</a:t>
            </a:r>
          </a:p>
        </p:txBody>
      </p:sp>
      <p:sp>
        <p:nvSpPr>
          <p:cNvPr id="5128" name="Rectangle 8"/>
          <p:cNvSpPr>
            <a:spLocks noChangeArrowheads="1"/>
          </p:cNvSpPr>
          <p:nvPr/>
        </p:nvSpPr>
        <p:spPr>
          <a:xfrm>
            <a:off x="225469" y="2480152"/>
            <a:ext cx="7427934" cy="395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buFontTx/>
              <a:buChar char="–"/>
            </a:pPr>
            <a:r>
              <a:rPr lang="en-US" sz="3200" dirty="0">
                <a:latin typeface="+mn-lt"/>
              </a:rPr>
              <a:t>Some fish populations have declined in recent decades</a:t>
            </a:r>
          </a:p>
          <a:p>
            <a:pPr lvl="1" eaLnBrk="1" hangingPunct="1">
              <a:buFontTx/>
              <a:buChar char="–"/>
            </a:pPr>
            <a:r>
              <a:rPr lang="en-US" sz="3200" dirty="0" smtClean="0">
                <a:latin typeface="+mn-lt"/>
              </a:rPr>
              <a:t>Shortage </a:t>
            </a:r>
            <a:r>
              <a:rPr lang="en-US" sz="3200" dirty="0">
                <a:latin typeface="+mn-lt"/>
              </a:rPr>
              <a:t>of certain fish caused substantial declines in harbor seals and sea </a:t>
            </a:r>
            <a:r>
              <a:rPr lang="en-US" sz="3200" dirty="0" smtClean="0">
                <a:latin typeface="+mn-lt"/>
              </a:rPr>
              <a:t>lions</a:t>
            </a:r>
          </a:p>
          <a:p>
            <a:pPr lvl="1">
              <a:buFontTx/>
              <a:buChar char="–"/>
            </a:pPr>
            <a:r>
              <a:rPr lang="en-US" sz="3200" dirty="0">
                <a:latin typeface="+mn-lt"/>
              </a:rPr>
              <a:t>Shortage of seals and sea lions resulted in killer whales preying on smaller sea </a:t>
            </a:r>
            <a:r>
              <a:rPr lang="en-US" sz="3200" dirty="0" smtClean="0">
                <a:latin typeface="+mn-lt"/>
              </a:rPr>
              <a:t>otters</a:t>
            </a:r>
            <a:endParaRPr lang="en-US" sz="3200" dirty="0">
              <a:latin typeface="+mn-lt"/>
            </a:endParaRPr>
          </a:p>
          <a:p>
            <a:pPr lvl="1" eaLnBrk="1" hangingPunct="1">
              <a:buFontTx/>
              <a:buChar char="–"/>
            </a:pPr>
            <a:endParaRPr lang="en-US" dirty="0"/>
          </a:p>
        </p:txBody>
      </p:sp>
      <p:sp>
        <p:nvSpPr>
          <p:cNvPr id="5135" name="Rectangle 15"/>
          <p:cNvSpPr>
            <a:spLocks noChangeArrowheads="1"/>
          </p:cNvSpPr>
          <p:nvPr/>
        </p:nvSpPr>
        <p:spPr>
          <a:xfrm>
            <a:off x="1828800" y="3048000"/>
            <a:ext cx="464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buFontTx/>
              <a:buChar char="–"/>
            </a:pPr>
            <a:endParaRPr lang="en-US"/>
          </a:p>
        </p:txBody>
      </p:sp>
      <p:sp>
        <p:nvSpPr>
          <p:cNvPr id="5136" name="Rectangle 16"/>
          <p:cNvSpPr>
            <a:spLocks noChangeArrowheads="1"/>
          </p:cNvSpPr>
          <p:nvPr/>
        </p:nvSpPr>
        <p:spPr>
          <a:xfrm>
            <a:off x="1905000" y="4618038"/>
            <a:ext cx="441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buFontTx/>
              <a:buChar char="–"/>
            </a:pPr>
            <a:endParaRPr lang="en-US"/>
          </a:p>
        </p:txBody>
      </p:sp>
      <p:pic>
        <p:nvPicPr>
          <p:cNvPr id="5139" name="Picture 19" descr="sea lion.jpg                                                   0000001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33986" y="2038350"/>
            <a:ext cx="3657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TextBox 13"/>
          <p:cNvSpPr txBox="1">
            <a:spLocks noChangeArrowheads="1"/>
          </p:cNvSpPr>
          <p:nvPr/>
        </p:nvSpPr>
        <p:spPr>
          <a:xfrm>
            <a:off x="1528763" y="134937"/>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400" b="1" dirty="0">
                <a:latin typeface="+mj-lt"/>
              </a:rPr>
              <a:t>Interestingly, The Sea Otter Is Not </a:t>
            </a:r>
            <a:r>
              <a:rPr lang="en-US" sz="4400" b="1" dirty="0" smtClean="0">
                <a:latin typeface="+mj-lt"/>
              </a:rPr>
              <a:t>Usually The </a:t>
            </a:r>
            <a:r>
              <a:rPr lang="en-US" sz="4400" b="1" dirty="0">
                <a:latin typeface="+mj-lt"/>
              </a:rPr>
              <a:t>Orca’s Food of Choice</a:t>
            </a:r>
            <a:endParaRPr lang="en-US" sz="4400" dirty="0">
              <a:latin typeface="+mj-lt"/>
            </a:endParaRPr>
          </a:p>
        </p:txBody>
      </p:sp>
    </p:spTree>
    <p:extLst>
      <p:ext uri="{BB962C8B-B14F-4D97-AF65-F5344CB8AC3E}">
        <p14:creationId xmlns:p14="http://schemas.microsoft.com/office/powerpoint/2010/main" val="303313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5139"/>
                                        </p:tgtEl>
                                        <p:attrNameLst>
                                          <p:attrName>style.visibility</p:attrName>
                                        </p:attrNameLst>
                                      </p:cBhvr>
                                      <p:to>
                                        <p:strVal val="visible"/>
                                      </p:to>
                                    </p:set>
                                    <p:animEffect transition="in" filter="dissolve">
                                      <p:cBhvr>
                                        <p:cTn id="23" dur="500"/>
                                        <p:tgtEl>
                                          <p:spTgt spid="5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8"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846541" y="197643"/>
            <a:ext cx="10536422" cy="952500"/>
          </a:xfrm>
        </p:spPr>
        <p:txBody>
          <a:bodyPr numCol="1">
            <a:noAutofit/>
          </a:bodyPr>
          <a:lstStyle/>
          <a:p>
            <a:pPr marL="0" indent="0" algn="ctr">
              <a:buNone/>
            </a:pPr>
            <a:r>
              <a:rPr lang="en-US" sz="4400" b="1" dirty="0" smtClean="0">
                <a:solidFill>
                  <a:schemeClr val="tx1"/>
                </a:solidFill>
                <a:ea typeface="ＭＳ Ｐゴシック" panose="020B0600070205080204" pitchFamily="34" charset="-128"/>
              </a:rPr>
              <a:t>Why Should We Care About </a:t>
            </a:r>
            <a:br>
              <a:rPr lang="en-US" sz="4400" b="1" dirty="0" smtClean="0">
                <a:solidFill>
                  <a:schemeClr val="tx1"/>
                </a:solidFill>
                <a:ea typeface="ＭＳ Ｐゴシック" panose="020B0600070205080204" pitchFamily="34" charset="-128"/>
              </a:rPr>
            </a:br>
            <a:r>
              <a:rPr lang="en-US" sz="4400" b="1" dirty="0" smtClean="0">
                <a:solidFill>
                  <a:schemeClr val="tx1"/>
                </a:solidFill>
                <a:ea typeface="ＭＳ Ｐゴシック" panose="020B0600070205080204" pitchFamily="34" charset="-128"/>
              </a:rPr>
              <a:t>Declining Numbers of Sea Otters?</a:t>
            </a:r>
          </a:p>
        </p:txBody>
      </p:sp>
      <p:pic>
        <p:nvPicPr>
          <p:cNvPr id="6156" name="Picture 12" descr="Marine diversity.jpg                                           0000001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2686" y="3648506"/>
            <a:ext cx="4243092" cy="299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8"/>
          <p:cNvSpPr>
            <a:spLocks noChangeArrowheads="1"/>
          </p:cNvSpPr>
          <p:nvPr/>
        </p:nvSpPr>
        <p:spPr>
          <a:xfrm>
            <a:off x="864296" y="1554271"/>
            <a:ext cx="10759857" cy="187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US" dirty="0">
                <a:latin typeface="+mn-lt"/>
              </a:rPr>
              <a:t>Sea otters are an important part of the  coastal </a:t>
            </a:r>
            <a:r>
              <a:rPr lang="en-US" dirty="0" smtClean="0">
                <a:latin typeface="+mn-lt"/>
              </a:rPr>
              <a:t>community.</a:t>
            </a:r>
            <a:endParaRPr lang="en-US" dirty="0">
              <a:latin typeface="+mn-lt"/>
            </a:endParaRPr>
          </a:p>
          <a:p>
            <a:pPr eaLnBrk="1" hangingPunct="1"/>
            <a:r>
              <a:rPr lang="en-US" dirty="0">
                <a:latin typeface="+mn-lt"/>
              </a:rPr>
              <a:t>The loss of sea otters affects the community directly and </a:t>
            </a:r>
            <a:r>
              <a:rPr lang="en-US" dirty="0" smtClean="0">
                <a:latin typeface="+mn-lt"/>
              </a:rPr>
              <a:t>indirectly.</a:t>
            </a:r>
            <a:endParaRPr lang="en-US" dirty="0">
              <a:latin typeface="+mn-lt"/>
            </a:endParaRPr>
          </a:p>
        </p:txBody>
      </p:sp>
      <p:pic>
        <p:nvPicPr>
          <p:cNvPr id="104453" name="Picture 13" descr="seaotter.jpg                                                   00000010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82175" y="3570108"/>
            <a:ext cx="4463358" cy="299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228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828800" y="112734"/>
            <a:ext cx="7772400" cy="877866"/>
          </a:xfrm>
        </p:spPr>
        <p:txBody>
          <a:bodyPr numCol="1"/>
          <a:lstStyle/>
          <a:p>
            <a:pPr algn="ctr"/>
            <a:r>
              <a:rPr lang="en-US" b="1" dirty="0" smtClean="0">
                <a:solidFill>
                  <a:schemeClr val="tx1"/>
                </a:solidFill>
                <a:ea typeface="ＭＳ Ｐゴシック" panose="020B0600070205080204" pitchFamily="34" charset="-128"/>
              </a:rPr>
              <a:t>Community Structure</a:t>
            </a:r>
          </a:p>
        </p:txBody>
      </p:sp>
      <p:sp>
        <p:nvSpPr>
          <p:cNvPr id="6147" name="Rectangle 3"/>
          <p:cNvSpPr>
            <a:spLocks noGrp="1" noChangeArrowheads="1"/>
          </p:cNvSpPr>
          <p:nvPr>
            <p:ph type="body" sz="half" idx="4294967295"/>
          </p:nvPr>
        </p:nvSpPr>
        <p:spPr>
          <a:xfrm>
            <a:off x="281793" y="796080"/>
            <a:ext cx="7214892" cy="5638800"/>
          </a:xfrm>
        </p:spPr>
        <p:txBody>
          <a:bodyPr numCol="1">
            <a:noAutofit/>
          </a:bodyPr>
          <a:lstStyle/>
          <a:p>
            <a:pPr>
              <a:lnSpc>
                <a:spcPct val="80000"/>
              </a:lnSpc>
            </a:pPr>
            <a:r>
              <a:rPr lang="en-US" sz="2800" b="1" dirty="0">
                <a:solidFill>
                  <a:schemeClr val="tx1"/>
                </a:solidFill>
                <a:ea typeface="ＭＳ Ｐゴシック" panose="020B0600070205080204" pitchFamily="34" charset="-128"/>
              </a:rPr>
              <a:t>Community−</a:t>
            </a:r>
            <a:r>
              <a:rPr lang="en-US" sz="2800" dirty="0">
                <a:solidFill>
                  <a:schemeClr val="tx1"/>
                </a:solidFill>
                <a:ea typeface="ＭＳ Ｐゴシック" panose="020B0600070205080204" pitchFamily="34" charset="-128"/>
              </a:rPr>
              <a:t>an assemblage of populations living close enough together for potential interaction</a:t>
            </a:r>
          </a:p>
          <a:p>
            <a:pPr>
              <a:lnSpc>
                <a:spcPct val="80000"/>
              </a:lnSpc>
            </a:pPr>
            <a:r>
              <a:rPr lang="en-US" sz="2800" b="1" dirty="0">
                <a:solidFill>
                  <a:schemeClr val="tx1"/>
                </a:solidFill>
                <a:ea typeface="ＭＳ Ｐゴシック" panose="020B0600070205080204" pitchFamily="34" charset="-128"/>
              </a:rPr>
              <a:t>Dominant Species</a:t>
            </a:r>
            <a:r>
              <a:rPr lang="en-US" sz="2800" dirty="0">
                <a:solidFill>
                  <a:schemeClr val="tx1"/>
                </a:solidFill>
                <a:ea typeface="ＭＳ Ｐゴシック" panose="020B0600070205080204" pitchFamily="34" charset="-128"/>
              </a:rPr>
              <a:t>−most abundant, highest biomass, powerful control over occurrence and distribution of other species… VA Sugar Maple</a:t>
            </a:r>
          </a:p>
          <a:p>
            <a:pPr>
              <a:lnSpc>
                <a:spcPct val="80000"/>
              </a:lnSpc>
            </a:pPr>
            <a:r>
              <a:rPr lang="en-US" sz="2800" b="1" dirty="0">
                <a:solidFill>
                  <a:schemeClr val="tx1"/>
                </a:solidFill>
                <a:ea typeface="ＭＳ Ｐゴシック" panose="020B0600070205080204" pitchFamily="34" charset="-128"/>
              </a:rPr>
              <a:t>Keystone Species</a:t>
            </a:r>
            <a:r>
              <a:rPr lang="en-US" sz="2800" dirty="0">
                <a:solidFill>
                  <a:schemeClr val="tx1"/>
                </a:solidFill>
                <a:ea typeface="ＭＳ Ｐゴシック" panose="020B0600070205080204" pitchFamily="34" charset="-128"/>
              </a:rPr>
              <a:t>−NOT necessarily most abundant, exert strong control due to their ecological roles or niches…  Sea Otters!!!</a:t>
            </a:r>
          </a:p>
          <a:p>
            <a:pPr>
              <a:lnSpc>
                <a:spcPct val="80000"/>
              </a:lnSpc>
            </a:pPr>
            <a:r>
              <a:rPr lang="en-US" sz="2800" b="1" dirty="0">
                <a:solidFill>
                  <a:schemeClr val="tx1"/>
                </a:solidFill>
                <a:ea typeface="ＭＳ Ｐゴシック" panose="020B0600070205080204" pitchFamily="34" charset="-128"/>
              </a:rPr>
              <a:t>Richness</a:t>
            </a:r>
            <a:r>
              <a:rPr lang="en-US" sz="2800" dirty="0">
                <a:solidFill>
                  <a:schemeClr val="tx1"/>
                </a:solidFill>
                <a:ea typeface="ＭＳ Ｐゴシック" panose="020B0600070205080204" pitchFamily="34" charset="-128"/>
              </a:rPr>
              <a:t> number of species &amp; abundance</a:t>
            </a:r>
          </a:p>
          <a:p>
            <a:pPr>
              <a:lnSpc>
                <a:spcPct val="80000"/>
              </a:lnSpc>
            </a:pPr>
            <a:r>
              <a:rPr lang="en-US" sz="2800" dirty="0">
                <a:solidFill>
                  <a:schemeClr val="tx1"/>
                </a:solidFill>
                <a:ea typeface="ＭＳ Ｐゴシック" panose="020B0600070205080204" pitchFamily="34" charset="-128"/>
              </a:rPr>
              <a:t>Species </a:t>
            </a:r>
            <a:r>
              <a:rPr lang="en-US" sz="2800" dirty="0" smtClean="0">
                <a:solidFill>
                  <a:schemeClr val="tx1"/>
                </a:solidFill>
                <a:ea typeface="ＭＳ Ｐゴシック" panose="020B0600070205080204" pitchFamily="34" charset="-128"/>
              </a:rPr>
              <a:t>diversity: </a:t>
            </a:r>
            <a:r>
              <a:rPr lang="en-US" sz="2800" dirty="0">
                <a:solidFill>
                  <a:schemeClr val="tx1"/>
                </a:solidFill>
                <a:ea typeface="ＭＳ Ｐゴシック" panose="020B0600070205080204" pitchFamily="34" charset="-128"/>
              </a:rPr>
              <a:t>older = greater </a:t>
            </a:r>
            <a:r>
              <a:rPr lang="en-US" sz="2800" dirty="0" smtClean="0">
                <a:solidFill>
                  <a:schemeClr val="tx1"/>
                </a:solidFill>
                <a:ea typeface="ＭＳ Ｐゴシック" panose="020B0600070205080204" pitchFamily="34" charset="-128"/>
              </a:rPr>
              <a:t>diversity; </a:t>
            </a:r>
            <a:r>
              <a:rPr lang="en-US" sz="2800" dirty="0">
                <a:solidFill>
                  <a:schemeClr val="tx1"/>
                </a:solidFill>
                <a:ea typeface="ＭＳ Ｐゴシック" panose="020B0600070205080204" pitchFamily="34" charset="-128"/>
              </a:rPr>
              <a:t>larger areas = greater </a:t>
            </a:r>
            <a:r>
              <a:rPr lang="en-US" sz="2800" dirty="0" smtClean="0">
                <a:solidFill>
                  <a:schemeClr val="tx1"/>
                </a:solidFill>
                <a:ea typeface="ＭＳ Ｐゴシック" panose="020B0600070205080204" pitchFamily="34" charset="-128"/>
              </a:rPr>
              <a:t>diversity; </a:t>
            </a:r>
            <a:r>
              <a:rPr lang="en-US" sz="2800" dirty="0">
                <a:solidFill>
                  <a:schemeClr val="tx1"/>
                </a:solidFill>
                <a:ea typeface="ＭＳ Ｐゴシック" panose="020B0600070205080204" pitchFamily="34" charset="-128"/>
              </a:rPr>
              <a:t>climate = solar input &amp; H</a:t>
            </a:r>
            <a:r>
              <a:rPr lang="en-US" sz="2800" baseline="-25000" dirty="0">
                <a:solidFill>
                  <a:schemeClr val="tx1"/>
                </a:solidFill>
                <a:ea typeface="ＭＳ Ｐゴシック" panose="020B0600070205080204" pitchFamily="34" charset="-128"/>
              </a:rPr>
              <a:t>2</a:t>
            </a:r>
            <a:r>
              <a:rPr lang="en-US" sz="2800" dirty="0">
                <a:solidFill>
                  <a:schemeClr val="tx1"/>
                </a:solidFill>
                <a:ea typeface="ＭＳ Ｐゴシック" panose="020B0600070205080204" pitchFamily="34" charset="-128"/>
              </a:rPr>
              <a:t>O available</a:t>
            </a:r>
          </a:p>
        </p:txBody>
      </p:sp>
      <p:pic>
        <p:nvPicPr>
          <p:cNvPr id="86020" name="Picture 2" descr="http://www.eoearth.org/files/119401_119500/119500/250px-Image_Sea_otter_with_sea_urch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93225" y="3517878"/>
            <a:ext cx="2667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6" descr="http://4.bp.blogspot.com/_Q4iuvsqsQHI/S-tyTAJC7EI/AAAAAAAACk4/KG4RNfSuPkg/s1600/DSCF0343+(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924800" y="792162"/>
            <a:ext cx="40354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4" descr="http://imagehost.vendio.com/a/35088526/aview/1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437831" y="2136731"/>
            <a:ext cx="23637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31232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1752600" y="1066800"/>
            <a:ext cx="8763000" cy="974942"/>
          </a:xfrm>
        </p:spPr>
        <p:txBody>
          <a:bodyPr numCol="1">
            <a:normAutofit/>
          </a:bodyPr>
          <a:lstStyle/>
          <a:p>
            <a:pPr marL="0" indent="0">
              <a:buNone/>
            </a:pPr>
            <a:r>
              <a:rPr lang="en-US" sz="3200" dirty="0" smtClean="0">
                <a:solidFill>
                  <a:schemeClr val="tx1"/>
                </a:solidFill>
                <a:ea typeface="ＭＳ Ｐゴシック" panose="020B0600070205080204" pitchFamily="34" charset="-128"/>
              </a:rPr>
              <a:t>A </a:t>
            </a:r>
            <a:r>
              <a:rPr lang="en-US" sz="3200" b="1" dirty="0" smtClean="0">
                <a:solidFill>
                  <a:schemeClr val="tx1"/>
                </a:solidFill>
                <a:ea typeface="ＭＳ Ｐゴシック" panose="020B0600070205080204" pitchFamily="34" charset="-128"/>
              </a:rPr>
              <a:t>keystone species </a:t>
            </a:r>
            <a:r>
              <a:rPr lang="en-US" sz="3200" dirty="0" smtClean="0">
                <a:solidFill>
                  <a:schemeClr val="tx1"/>
                </a:solidFill>
                <a:ea typeface="ＭＳ Ｐゴシック" panose="020B0600070205080204" pitchFamily="34" charset="-128"/>
              </a:rPr>
              <a:t>is one that has a strong effect on the composition of the community</a:t>
            </a:r>
          </a:p>
        </p:txBody>
      </p:sp>
      <p:sp>
        <p:nvSpPr>
          <p:cNvPr id="9223" name="Rectangle 7"/>
          <p:cNvSpPr>
            <a:spLocks noChangeArrowheads="1"/>
          </p:cNvSpPr>
          <p:nvPr/>
        </p:nvSpPr>
        <p:spPr>
          <a:xfrm>
            <a:off x="5221265" y="2553154"/>
            <a:ext cx="63277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buFontTx/>
              <a:buChar char="–"/>
            </a:pPr>
            <a:r>
              <a:rPr lang="en-US" sz="3200" dirty="0">
                <a:latin typeface="+mn-lt"/>
              </a:rPr>
              <a:t>Removal of keystone species causes a decrease in species richness</a:t>
            </a:r>
          </a:p>
          <a:p>
            <a:pPr lvl="1" eaLnBrk="1" hangingPunct="1">
              <a:buFontTx/>
              <a:buChar char="–"/>
            </a:pPr>
            <a:r>
              <a:rPr lang="en-US" sz="3200" dirty="0">
                <a:latin typeface="+mn-lt"/>
              </a:rPr>
              <a:t>Sea otters eat sea urchins which are fierce competitors having a diet of kelp</a:t>
            </a:r>
          </a:p>
        </p:txBody>
      </p:sp>
      <p:sp>
        <p:nvSpPr>
          <p:cNvPr id="106500" name="TextBox 2"/>
          <p:cNvSpPr txBox="1">
            <a:spLocks noChangeArrowheads="1"/>
          </p:cNvSpPr>
          <p:nvPr/>
        </p:nvSpPr>
        <p:spPr>
          <a:xfrm>
            <a:off x="1524000" y="22860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400" b="1" dirty="0">
                <a:latin typeface="+mj-lt"/>
              </a:rPr>
              <a:t>Indirect Effect on the Community</a:t>
            </a:r>
          </a:p>
        </p:txBody>
      </p:sp>
      <p:pic>
        <p:nvPicPr>
          <p:cNvPr id="10650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81507" y="2110500"/>
            <a:ext cx="3805107" cy="439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225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23"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1501774" y="-12700"/>
            <a:ext cx="9683967" cy="1143000"/>
          </a:xfrm>
        </p:spPr>
        <p:txBody>
          <a:bodyPr numCol="1">
            <a:noAutofit/>
          </a:bodyPr>
          <a:lstStyle/>
          <a:p>
            <a:pPr algn="ctr"/>
            <a:r>
              <a:rPr lang="en-US" b="1" dirty="0" smtClean="0">
                <a:solidFill>
                  <a:schemeClr val="tx1"/>
                </a:solidFill>
                <a:ea typeface="ＭＳ Ｐゴシック" panose="020B0600070205080204" pitchFamily="34" charset="-128"/>
              </a:rPr>
              <a:t>Sea Urchin Population vs. Kelp Density</a:t>
            </a:r>
          </a:p>
        </p:txBody>
      </p:sp>
      <p:sp>
        <p:nvSpPr>
          <p:cNvPr id="108547" name="Slide Number Placeholder 3"/>
          <p:cNvSpPr txBox="1">
            <a:spLocks noGrp="1"/>
          </p:cNvSpPr>
          <p:nvPr/>
        </p:nvSpPr>
        <p:spPr>
          <a:xfrm>
            <a:off x="8077200" y="64770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B44660D6-A5D7-47BF-942D-21B305C023DD}" type="slidenum">
              <a:rPr lang="en-US" sz="1200">
                <a:solidFill>
                  <a:srgbClr val="898989"/>
                </a:solidFill>
              </a:rPr>
              <a:pPr algn="r" eaLnBrk="1" hangingPunct="1">
                <a:spcBef>
                  <a:spcPct val="0"/>
                </a:spcBef>
                <a:buFontTx/>
                <a:buNone/>
              </a:pPr>
              <a:t>21</a:t>
            </a:fld>
            <a:endParaRPr lang="en-US" sz="1200">
              <a:solidFill>
                <a:srgbClr val="898989"/>
              </a:solidFill>
            </a:endParaRPr>
          </a:p>
        </p:txBody>
      </p:sp>
      <p:pic>
        <p:nvPicPr>
          <p:cNvPr id="5" name="Picture 13" descr="Otter-Urchin-kelp.jpg                                          0000001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01774" y="944563"/>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007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5" descr="popp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58192" y="4527854"/>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a:spLocks noGrp="1"/>
          </p:cNvSpPr>
          <p:nvPr>
            <p:ph type="title" idx="4294967295"/>
          </p:nvPr>
        </p:nvSpPr>
        <p:spPr>
          <a:xfrm>
            <a:off x="1524001" y="6350"/>
            <a:ext cx="9032875" cy="1143000"/>
          </a:xfrm>
        </p:spPr>
        <p:txBody>
          <a:bodyPr numCol="1">
            <a:normAutofit/>
          </a:bodyPr>
          <a:lstStyle/>
          <a:p>
            <a:pPr algn="ctr"/>
            <a:r>
              <a:rPr lang="en-US" b="1" dirty="0">
                <a:solidFill>
                  <a:schemeClr val="tx1"/>
                </a:solidFill>
                <a:ea typeface="ＭＳ Ｐゴシック" panose="020B0600070205080204" pitchFamily="34" charset="-128"/>
              </a:rPr>
              <a:t>Factors that Impact Communities</a:t>
            </a:r>
          </a:p>
        </p:txBody>
      </p:sp>
      <p:sp>
        <p:nvSpPr>
          <p:cNvPr id="4" name="Text Placeholder 3"/>
          <p:cNvSpPr>
            <a:spLocks noGrp="1"/>
          </p:cNvSpPr>
          <p:nvPr>
            <p:ph type="body" sz="half" idx="4294967295"/>
          </p:nvPr>
        </p:nvSpPr>
        <p:spPr>
          <a:xfrm>
            <a:off x="1014608" y="1143000"/>
            <a:ext cx="6168830" cy="4311650"/>
          </a:xfrm>
        </p:spPr>
        <p:txBody>
          <a:bodyPr numCol="1" rtlCol="0">
            <a:normAutofit/>
          </a:bodyPr>
          <a:lstStyle/>
          <a:p>
            <a:pPr marL="0" indent="0">
              <a:buNone/>
              <a:defRPr/>
            </a:pPr>
            <a:r>
              <a:rPr lang="en-US" sz="3200" b="1" dirty="0">
                <a:solidFill>
                  <a:schemeClr val="tx1"/>
                </a:solidFill>
              </a:rPr>
              <a:t>1. Disease</a:t>
            </a:r>
          </a:p>
          <a:p>
            <a:pPr marL="0" indent="0">
              <a:buNone/>
              <a:defRPr/>
            </a:pPr>
            <a:r>
              <a:rPr lang="en-US" sz="3200" b="1" dirty="0">
                <a:solidFill>
                  <a:schemeClr val="tx1"/>
                </a:solidFill>
              </a:rPr>
              <a:t>2. Interspecific Interactions:</a:t>
            </a:r>
          </a:p>
          <a:p>
            <a:pPr lvl="1">
              <a:buFont typeface="Arial" panose="020B0604020202020204" pitchFamily="34" charset="0"/>
              <a:buChar char="•"/>
              <a:defRPr/>
            </a:pPr>
            <a:r>
              <a:rPr lang="en-US" sz="3200" dirty="0">
                <a:solidFill>
                  <a:schemeClr val="tx1"/>
                </a:solidFill>
              </a:rPr>
              <a:t>Competition</a:t>
            </a:r>
          </a:p>
          <a:p>
            <a:pPr lvl="1">
              <a:buFont typeface="Arial" panose="020B0604020202020204" pitchFamily="34" charset="0"/>
              <a:buChar char="•"/>
              <a:defRPr/>
            </a:pPr>
            <a:r>
              <a:rPr lang="en-US" sz="3200" dirty="0" smtClean="0">
                <a:solidFill>
                  <a:schemeClr val="tx1"/>
                </a:solidFill>
              </a:rPr>
              <a:t>Predation</a:t>
            </a:r>
            <a:endParaRPr lang="en-US" sz="3200" dirty="0">
              <a:solidFill>
                <a:schemeClr val="tx1"/>
              </a:solidFill>
            </a:endParaRPr>
          </a:p>
          <a:p>
            <a:pPr lvl="1">
              <a:buFont typeface="Arial" panose="020B0604020202020204" pitchFamily="34" charset="0"/>
              <a:buChar char="•"/>
              <a:defRPr/>
            </a:pPr>
            <a:r>
              <a:rPr lang="en-US" sz="3200" dirty="0" smtClean="0">
                <a:solidFill>
                  <a:schemeClr val="tx1"/>
                </a:solidFill>
              </a:rPr>
              <a:t>Symbiosis</a:t>
            </a:r>
          </a:p>
          <a:p>
            <a:pPr lvl="2">
              <a:buFont typeface="Wingdings" pitchFamily="2" charset="2"/>
              <a:buChar char="§"/>
              <a:defRPr/>
            </a:pPr>
            <a:r>
              <a:rPr lang="en-US" sz="3200" dirty="0">
                <a:solidFill>
                  <a:schemeClr val="tx1"/>
                </a:solidFill>
              </a:rPr>
              <a:t>Mutualism − </a:t>
            </a:r>
            <a:r>
              <a:rPr lang="en-US" sz="3200" dirty="0" smtClean="0">
                <a:solidFill>
                  <a:schemeClr val="tx1"/>
                </a:solidFill>
              </a:rPr>
              <a:t>ex. mycorrhizae</a:t>
            </a:r>
            <a:endParaRPr lang="en-US" sz="3200" dirty="0">
              <a:solidFill>
                <a:schemeClr val="tx1"/>
              </a:solidFill>
            </a:endParaRPr>
          </a:p>
          <a:p>
            <a:pPr lvl="2">
              <a:buFont typeface="Wingdings" pitchFamily="2" charset="2"/>
              <a:buChar char="§"/>
              <a:defRPr/>
            </a:pPr>
            <a:r>
              <a:rPr lang="en-US" sz="3200" dirty="0" smtClean="0">
                <a:solidFill>
                  <a:schemeClr val="tx1"/>
                </a:solidFill>
              </a:rPr>
              <a:t>Commensalism</a:t>
            </a:r>
          </a:p>
          <a:p>
            <a:pPr lvl="2">
              <a:buFont typeface="Wingdings" pitchFamily="2" charset="2"/>
              <a:buChar char="§"/>
              <a:defRPr/>
            </a:pPr>
            <a:r>
              <a:rPr lang="en-US" sz="3200" dirty="0" err="1" smtClean="0">
                <a:solidFill>
                  <a:schemeClr val="tx1"/>
                </a:solidFill>
              </a:rPr>
              <a:t>Parastism</a:t>
            </a:r>
            <a:r>
              <a:rPr lang="en-US" sz="3200" dirty="0" smtClean="0">
                <a:solidFill>
                  <a:schemeClr val="tx1"/>
                </a:solidFill>
              </a:rPr>
              <a:t>  </a:t>
            </a:r>
            <a:endParaRPr lang="en-US" sz="3200" dirty="0">
              <a:solidFill>
                <a:schemeClr val="tx1"/>
              </a:solidFill>
            </a:endParaRPr>
          </a:p>
        </p:txBody>
      </p:sp>
      <p:pic>
        <p:nvPicPr>
          <p:cNvPr id="110597" name="Picture 8" descr="le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53228" y="5439079"/>
            <a:ext cx="16716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7" descr="t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647661" y="5093004"/>
            <a:ext cx="2057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5" descr="TapewormImg_13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125139" y="4926316"/>
            <a:ext cx="221297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2787" y="1323321"/>
            <a:ext cx="3301308" cy="215875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3220" y="2169484"/>
            <a:ext cx="2743200" cy="2028825"/>
          </a:xfrm>
          <a:prstGeom prst="rect">
            <a:avLst/>
          </a:prstGeom>
        </p:spPr>
      </p:pic>
    </p:spTree>
    <p:extLst>
      <p:ext uri="{BB962C8B-B14F-4D97-AF65-F5344CB8AC3E}">
        <p14:creationId xmlns:p14="http://schemas.microsoft.com/office/powerpoint/2010/main" val="2153172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752600" y="166686"/>
            <a:ext cx="8915400" cy="976314"/>
          </a:xfrm>
        </p:spPr>
        <p:txBody>
          <a:bodyPr numCol="1">
            <a:normAutofit/>
          </a:bodyPr>
          <a:lstStyle/>
          <a:p>
            <a:pPr algn="ctr"/>
            <a:r>
              <a:rPr lang="en-US" b="1" dirty="0">
                <a:solidFill>
                  <a:schemeClr val="tx1"/>
                </a:solidFill>
                <a:ea typeface="ＭＳ Ｐゴシック" panose="020B0600070205080204" pitchFamily="34" charset="-128"/>
              </a:rPr>
              <a:t>Defense Mechanisms</a:t>
            </a:r>
          </a:p>
        </p:txBody>
      </p:sp>
      <p:sp>
        <p:nvSpPr>
          <p:cNvPr id="8195" name="Rectangle 3"/>
          <p:cNvSpPr>
            <a:spLocks noGrp="1" noChangeArrowheads="1"/>
          </p:cNvSpPr>
          <p:nvPr>
            <p:ph type="body" sz="half" idx="4294967295"/>
          </p:nvPr>
        </p:nvSpPr>
        <p:spPr>
          <a:xfrm>
            <a:off x="576197" y="1295400"/>
            <a:ext cx="6205603" cy="1066800"/>
          </a:xfrm>
        </p:spPr>
        <p:txBody>
          <a:bodyPr numCol="1">
            <a:normAutofit fontScale="25000" lnSpcReduction="20000"/>
          </a:bodyPr>
          <a:lstStyle/>
          <a:p>
            <a:pPr marL="0" indent="0">
              <a:buNone/>
            </a:pPr>
            <a:r>
              <a:rPr lang="en-US" sz="12800" b="1" dirty="0" err="1">
                <a:solidFill>
                  <a:schemeClr val="tx1"/>
                </a:solidFill>
                <a:ea typeface="ＭＳ Ｐゴシック" panose="020B0600070205080204" pitchFamily="34" charset="-128"/>
              </a:rPr>
              <a:t>Mullerian</a:t>
            </a:r>
            <a:r>
              <a:rPr lang="en-US" sz="12800" dirty="0">
                <a:solidFill>
                  <a:schemeClr val="tx1"/>
                </a:solidFill>
                <a:ea typeface="ＭＳ Ｐゴシック" panose="020B0600070205080204" pitchFamily="34" charset="-128"/>
              </a:rPr>
              <a:t>-Two or more unpalatable, aposematically colored species resemble each other</a:t>
            </a:r>
          </a:p>
          <a:p>
            <a:pPr marL="0" indent="0">
              <a:buNone/>
            </a:pPr>
            <a:endParaRPr lang="en-US" sz="2400" dirty="0">
              <a:latin typeface="Verdana" panose="020B0604030504040204" pitchFamily="34" charset="0"/>
              <a:ea typeface="ＭＳ Ｐゴシック" panose="020B0600070205080204" pitchFamily="34" charset="-128"/>
            </a:endParaRPr>
          </a:p>
          <a:p>
            <a:pPr marL="0" indent="0">
              <a:buNone/>
            </a:pPr>
            <a:r>
              <a:rPr lang="en-US" sz="2400" dirty="0">
                <a:latin typeface="Verdana" panose="020B0604030504040204" pitchFamily="34" charset="0"/>
                <a:ea typeface="ＭＳ Ｐゴシック" panose="020B0600070205080204" pitchFamily="34" charset="-128"/>
              </a:rPr>
              <a:t>			             	</a:t>
            </a:r>
          </a:p>
          <a:p>
            <a:pPr marL="0" indent="0">
              <a:buNone/>
            </a:pPr>
            <a:r>
              <a:rPr lang="en-US" sz="2400" b="1" dirty="0">
                <a:latin typeface="Verdana" panose="020B0604030504040204" pitchFamily="34" charset="0"/>
                <a:ea typeface="ＭＳ Ｐゴシック" panose="020B0600070205080204" pitchFamily="34" charset="-128"/>
              </a:rPr>
              <a:t>	</a:t>
            </a:r>
            <a:endParaRPr lang="en-US" sz="2000" dirty="0">
              <a:latin typeface="Verdana" panose="020B0604030504040204" pitchFamily="34" charset="0"/>
              <a:ea typeface="ＭＳ Ｐゴシック" panose="020B0600070205080204" pitchFamily="34" charset="-128"/>
            </a:endParaRPr>
          </a:p>
        </p:txBody>
      </p:sp>
      <p:pic>
        <p:nvPicPr>
          <p:cNvPr id="112644" name="Picture 17"/>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305685" y="2674143"/>
            <a:ext cx="3505200" cy="1281113"/>
          </a:xfrm>
        </p:spPr>
      </p:pic>
      <p:pic>
        <p:nvPicPr>
          <p:cNvPr id="11264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863220" y="1143000"/>
            <a:ext cx="364331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480310" y="4787900"/>
            <a:ext cx="3330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1" descr="blue 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507266" y="4851975"/>
            <a:ext cx="2438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TextBox 2"/>
          <p:cNvSpPr txBox="1">
            <a:spLocks noChangeArrowheads="1"/>
          </p:cNvSpPr>
          <p:nvPr/>
        </p:nvSpPr>
        <p:spPr>
          <a:xfrm>
            <a:off x="576197" y="4038600"/>
            <a:ext cx="51388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b="1" dirty="0">
                <a:latin typeface="+mn-lt"/>
              </a:rPr>
              <a:t>Cryptic-</a:t>
            </a:r>
            <a:r>
              <a:rPr lang="en-US" dirty="0">
                <a:latin typeface="+mn-lt"/>
              </a:rPr>
              <a:t>camouflage</a:t>
            </a:r>
            <a:r>
              <a:rPr lang="en-US" sz="1800" dirty="0">
                <a:latin typeface="Verdana" panose="020B0604030504040204" pitchFamily="34" charset="0"/>
              </a:rPr>
              <a:t> </a:t>
            </a:r>
            <a:endParaRPr lang="en-US" sz="1800" dirty="0"/>
          </a:p>
        </p:txBody>
      </p:sp>
      <p:sp>
        <p:nvSpPr>
          <p:cNvPr id="112649" name="TextBox 3"/>
          <p:cNvSpPr txBox="1">
            <a:spLocks noChangeArrowheads="1"/>
          </p:cNvSpPr>
          <p:nvPr/>
        </p:nvSpPr>
        <p:spPr>
          <a:xfrm>
            <a:off x="6100176" y="4267200"/>
            <a:ext cx="5252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b="1" dirty="0">
                <a:latin typeface="+mn-lt"/>
              </a:rPr>
              <a:t>Aposematic</a:t>
            </a:r>
            <a:r>
              <a:rPr lang="en-US" dirty="0">
                <a:latin typeface="+mn-lt"/>
              </a:rPr>
              <a:t>-warning</a:t>
            </a:r>
            <a:endParaRPr lang="en-US" b="1" dirty="0">
              <a:latin typeface="+mn-lt"/>
            </a:endParaRPr>
          </a:p>
        </p:txBody>
      </p:sp>
      <p:sp>
        <p:nvSpPr>
          <p:cNvPr id="112650" name="TextBox 4"/>
          <p:cNvSpPr txBox="1">
            <a:spLocks noChangeArrowheads="1"/>
          </p:cNvSpPr>
          <p:nvPr/>
        </p:nvSpPr>
        <p:spPr>
          <a:xfrm>
            <a:off x="5901847" y="2562195"/>
            <a:ext cx="56492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b="1" dirty="0" err="1">
                <a:latin typeface="+mn-lt"/>
              </a:rPr>
              <a:t>Batesian</a:t>
            </a:r>
            <a:r>
              <a:rPr lang="en-US" dirty="0">
                <a:latin typeface="+mn-lt"/>
              </a:rPr>
              <a:t>-palatable/ harmless species mimics an unpalatable/ harmful model </a:t>
            </a:r>
          </a:p>
        </p:txBody>
      </p:sp>
    </p:spTree>
    <p:extLst>
      <p:ext uri="{BB962C8B-B14F-4D97-AF65-F5344CB8AC3E}">
        <p14:creationId xmlns:p14="http://schemas.microsoft.com/office/powerpoint/2010/main" val="191037547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subTnLst>
                                    <p:animClr clrSpc="rgb" dir="cw">
                                      <p:cBhvr override="childStyle">
                                        <p:cTn dur="1" fill="hold" display="0" masterRel="nextClick" afterEffect="1"/>
                                        <p:tgtEl>
                                          <p:spTgt spid="819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5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264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362200" y="137786"/>
            <a:ext cx="7772400" cy="852815"/>
          </a:xfrm>
        </p:spPr>
        <p:txBody>
          <a:bodyPr numCol="1"/>
          <a:lstStyle/>
          <a:p>
            <a:pPr algn="ctr"/>
            <a:r>
              <a:rPr lang="en-US" b="1" dirty="0" smtClean="0">
                <a:solidFill>
                  <a:schemeClr val="tx1"/>
                </a:solidFill>
                <a:ea typeface="ＭＳ Ｐゴシック" panose="020B0600070205080204" pitchFamily="34" charset="-128"/>
              </a:rPr>
              <a:t>Ecological Niches</a:t>
            </a:r>
          </a:p>
        </p:txBody>
      </p:sp>
      <p:sp>
        <p:nvSpPr>
          <p:cNvPr id="26627" name="Rectangle 3"/>
          <p:cNvSpPr>
            <a:spLocks noGrp="1" noChangeArrowheads="1"/>
          </p:cNvSpPr>
          <p:nvPr>
            <p:ph type="body" sz="half" idx="4294967295"/>
          </p:nvPr>
        </p:nvSpPr>
        <p:spPr>
          <a:xfrm>
            <a:off x="488515" y="1143000"/>
            <a:ext cx="6739003" cy="5486400"/>
          </a:xfrm>
        </p:spPr>
        <p:txBody>
          <a:bodyPr numCol="1">
            <a:noAutofit/>
          </a:bodyPr>
          <a:lstStyle/>
          <a:p>
            <a:pPr>
              <a:lnSpc>
                <a:spcPct val="80000"/>
              </a:lnSpc>
              <a:defRPr/>
            </a:pPr>
            <a:r>
              <a:rPr lang="en-US" sz="3200" dirty="0">
                <a:solidFill>
                  <a:schemeClr val="tx1"/>
                </a:solidFill>
              </a:rPr>
              <a:t>An organism’s </a:t>
            </a:r>
            <a:r>
              <a:rPr lang="en-US" sz="3200" b="1" dirty="0">
                <a:solidFill>
                  <a:schemeClr val="tx1"/>
                </a:solidFill>
              </a:rPr>
              <a:t>niche</a:t>
            </a:r>
            <a:r>
              <a:rPr lang="en-US" sz="3200" dirty="0">
                <a:solidFill>
                  <a:schemeClr val="tx1"/>
                </a:solidFill>
              </a:rPr>
              <a:t> is the specific role it plays in its environment…its job</a:t>
            </a:r>
            <a:r>
              <a:rPr lang="en-US" sz="3200" dirty="0" smtClean="0">
                <a:solidFill>
                  <a:schemeClr val="tx1"/>
                </a:solidFill>
              </a:rPr>
              <a:t>!</a:t>
            </a:r>
          </a:p>
          <a:p>
            <a:pPr>
              <a:lnSpc>
                <a:spcPct val="80000"/>
              </a:lnSpc>
              <a:defRPr/>
            </a:pPr>
            <a:r>
              <a:rPr lang="en-US" sz="3200" dirty="0" smtClean="0">
                <a:solidFill>
                  <a:schemeClr val="tx1"/>
                </a:solidFill>
              </a:rPr>
              <a:t>All </a:t>
            </a:r>
            <a:r>
              <a:rPr lang="en-US" sz="3200" dirty="0">
                <a:solidFill>
                  <a:schemeClr val="tx1"/>
                </a:solidFill>
              </a:rPr>
              <a:t>of its uses of biotic and abiotic resources in its environment</a:t>
            </a:r>
          </a:p>
          <a:p>
            <a:pPr>
              <a:lnSpc>
                <a:spcPct val="80000"/>
              </a:lnSpc>
              <a:defRPr/>
            </a:pPr>
            <a:r>
              <a:rPr lang="en-US" sz="3200" dirty="0">
                <a:solidFill>
                  <a:schemeClr val="tx1"/>
                </a:solidFill>
              </a:rPr>
              <a:t>Ex: oak tree in a deciduous forest</a:t>
            </a:r>
          </a:p>
          <a:p>
            <a:pPr lvl="1">
              <a:lnSpc>
                <a:spcPct val="80000"/>
              </a:lnSpc>
              <a:buFont typeface="Wingdings" pitchFamily="2" charset="2"/>
              <a:buChar char="§"/>
              <a:defRPr/>
            </a:pPr>
            <a:r>
              <a:rPr lang="en-US" sz="3200" dirty="0">
                <a:solidFill>
                  <a:schemeClr val="tx1"/>
                </a:solidFill>
              </a:rPr>
              <a:t>Provides oxygen to plants, animals</a:t>
            </a:r>
          </a:p>
          <a:p>
            <a:pPr lvl="1">
              <a:lnSpc>
                <a:spcPct val="80000"/>
              </a:lnSpc>
              <a:buFont typeface="Wingdings" pitchFamily="2" charset="2"/>
              <a:buChar char="§"/>
              <a:defRPr/>
            </a:pPr>
            <a:r>
              <a:rPr lang="en-US" sz="3200" dirty="0">
                <a:solidFill>
                  <a:schemeClr val="tx1"/>
                </a:solidFill>
              </a:rPr>
              <a:t>Provides a home for squirrels</a:t>
            </a:r>
          </a:p>
          <a:p>
            <a:pPr lvl="1">
              <a:lnSpc>
                <a:spcPct val="80000"/>
              </a:lnSpc>
              <a:buFont typeface="Wingdings" pitchFamily="2" charset="2"/>
              <a:buChar char="§"/>
              <a:defRPr/>
            </a:pPr>
            <a:r>
              <a:rPr lang="en-US" sz="3200" dirty="0">
                <a:solidFill>
                  <a:schemeClr val="tx1"/>
                </a:solidFill>
              </a:rPr>
              <a:t>Provides a nesting ground for blue jays</a:t>
            </a:r>
          </a:p>
          <a:p>
            <a:pPr lvl="1">
              <a:lnSpc>
                <a:spcPct val="80000"/>
              </a:lnSpc>
              <a:buFont typeface="Wingdings" pitchFamily="2" charset="2"/>
              <a:buChar char="§"/>
              <a:defRPr/>
            </a:pPr>
            <a:r>
              <a:rPr lang="en-US" sz="3200" dirty="0">
                <a:solidFill>
                  <a:schemeClr val="tx1"/>
                </a:solidFill>
              </a:rPr>
              <a:t>Removes water from the soil</a:t>
            </a:r>
          </a:p>
        </p:txBody>
      </p:sp>
      <p:pic>
        <p:nvPicPr>
          <p:cNvPr id="114692" name="Picture 8" descr="MPj0428501000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388835" y="1143000"/>
            <a:ext cx="4072480" cy="4908891"/>
          </a:xfrm>
        </p:spPr>
      </p:pic>
    </p:spTree>
    <p:extLst>
      <p:ext uri="{BB962C8B-B14F-4D97-AF65-F5344CB8AC3E}">
        <p14:creationId xmlns:p14="http://schemas.microsoft.com/office/powerpoint/2010/main" val="508854426"/>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2209800" y="342900"/>
            <a:ext cx="7772400" cy="762000"/>
          </a:xfrm>
        </p:spPr>
        <p:txBody>
          <a:bodyPr numCol="1"/>
          <a:lstStyle/>
          <a:p>
            <a:pPr algn="ctr"/>
            <a:r>
              <a:rPr lang="en-US" b="1" dirty="0" smtClean="0">
                <a:solidFill>
                  <a:schemeClr val="tx1"/>
                </a:solidFill>
                <a:ea typeface="ＭＳ Ｐゴシック" panose="020B0600070205080204" pitchFamily="34" charset="-128"/>
              </a:rPr>
              <a:t>The Niche</a:t>
            </a:r>
          </a:p>
        </p:txBody>
      </p:sp>
      <p:sp>
        <p:nvSpPr>
          <p:cNvPr id="10243" name="Rectangle 3"/>
          <p:cNvSpPr>
            <a:spLocks noGrp="1" noChangeArrowheads="1"/>
          </p:cNvSpPr>
          <p:nvPr>
            <p:ph type="body" sz="half" idx="4294967295"/>
          </p:nvPr>
        </p:nvSpPr>
        <p:spPr>
          <a:xfrm>
            <a:off x="6325644" y="2044123"/>
            <a:ext cx="5022936" cy="3486151"/>
          </a:xfrm>
        </p:spPr>
        <p:txBody>
          <a:bodyPr numCol="1">
            <a:noAutofit/>
          </a:bodyPr>
          <a:lstStyle/>
          <a:p>
            <a:r>
              <a:rPr lang="en-US" sz="3200" dirty="0">
                <a:solidFill>
                  <a:schemeClr val="tx1"/>
                </a:solidFill>
                <a:ea typeface="ＭＳ Ｐゴシック" panose="020B0600070205080204" pitchFamily="34" charset="-128"/>
              </a:rPr>
              <a:t>Ecological niche is the total of an organism’s use of biotic and abiotic resources in its </a:t>
            </a:r>
            <a:r>
              <a:rPr lang="en-US" sz="3200" dirty="0" smtClean="0">
                <a:solidFill>
                  <a:schemeClr val="tx1"/>
                </a:solidFill>
                <a:ea typeface="ＭＳ Ｐゴシック" panose="020B0600070205080204" pitchFamily="34" charset="-128"/>
              </a:rPr>
              <a:t>environment</a:t>
            </a:r>
          </a:p>
          <a:p>
            <a:r>
              <a:rPr lang="en-US" sz="3200" dirty="0">
                <a:solidFill>
                  <a:schemeClr val="tx1"/>
                </a:solidFill>
              </a:rPr>
              <a:t>Ex: Barnacle species on the coast of </a:t>
            </a:r>
            <a:r>
              <a:rPr lang="en-US" sz="3200" dirty="0" smtClean="0">
                <a:solidFill>
                  <a:schemeClr val="tx1"/>
                </a:solidFill>
              </a:rPr>
              <a:t>Scotland</a:t>
            </a:r>
            <a:endParaRPr lang="en-US" sz="4000" dirty="0">
              <a:solidFill>
                <a:schemeClr val="tx1"/>
              </a:solidFill>
            </a:endParaRPr>
          </a:p>
        </p:txBody>
      </p:sp>
      <p:pic>
        <p:nvPicPr>
          <p:cNvPr id="116740" name="Picture 8"/>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35000" y="1432143"/>
            <a:ext cx="5461000" cy="4710113"/>
          </a:xfrm>
        </p:spPr>
      </p:pic>
    </p:spTree>
    <p:extLst>
      <p:ext uri="{BB962C8B-B14F-4D97-AF65-F5344CB8AC3E}">
        <p14:creationId xmlns:p14="http://schemas.microsoft.com/office/powerpoint/2010/main" val="14232287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2209800" y="76200"/>
            <a:ext cx="7772400" cy="1143000"/>
          </a:xfrm>
        </p:spPr>
        <p:txBody>
          <a:bodyPr numCol="1"/>
          <a:lstStyle/>
          <a:p>
            <a:pPr algn="ctr"/>
            <a:r>
              <a:rPr lang="en-US" b="1" dirty="0" smtClean="0">
                <a:solidFill>
                  <a:schemeClr val="tx1"/>
                </a:solidFill>
                <a:ea typeface="ＭＳ Ｐゴシック" panose="020B0600070205080204" pitchFamily="34" charset="-128"/>
              </a:rPr>
              <a:t>Succession</a:t>
            </a:r>
          </a:p>
        </p:txBody>
      </p:sp>
      <p:sp>
        <p:nvSpPr>
          <p:cNvPr id="13315" name="Rectangle 3"/>
          <p:cNvSpPr>
            <a:spLocks noGrp="1" noChangeArrowheads="1"/>
          </p:cNvSpPr>
          <p:nvPr>
            <p:ph type="body" sz="half" idx="4294967295"/>
          </p:nvPr>
        </p:nvSpPr>
        <p:spPr>
          <a:xfrm>
            <a:off x="413359" y="999473"/>
            <a:ext cx="7023970" cy="5306860"/>
          </a:xfrm>
        </p:spPr>
        <p:txBody>
          <a:bodyPr numCol="1" rtlCol="0">
            <a:noAutofit/>
          </a:bodyPr>
          <a:lstStyle/>
          <a:p>
            <a:pPr>
              <a:buFont typeface="Arial" charset="0"/>
              <a:buChar char="•"/>
              <a:defRPr/>
            </a:pPr>
            <a:r>
              <a:rPr lang="en-US" sz="3000" b="1" dirty="0">
                <a:solidFill>
                  <a:schemeClr val="tx1"/>
                </a:solidFill>
              </a:rPr>
              <a:t>Ecological succession</a:t>
            </a:r>
            <a:r>
              <a:rPr lang="en-US" sz="3000" dirty="0" smtClean="0">
                <a:solidFill>
                  <a:schemeClr val="tx1"/>
                </a:solidFill>
              </a:rPr>
              <a:t>− </a:t>
            </a:r>
            <a:r>
              <a:rPr lang="en-US" sz="3000" dirty="0">
                <a:solidFill>
                  <a:schemeClr val="tx1"/>
                </a:solidFill>
              </a:rPr>
              <a:t>transition in species composition over ecological </a:t>
            </a:r>
            <a:r>
              <a:rPr lang="en-US" sz="3000" dirty="0" smtClean="0">
                <a:solidFill>
                  <a:schemeClr val="tx1"/>
                </a:solidFill>
              </a:rPr>
              <a:t>time</a:t>
            </a:r>
          </a:p>
          <a:p>
            <a:pPr>
              <a:buFont typeface="Arial" charset="0"/>
              <a:buChar char="•"/>
              <a:defRPr/>
            </a:pPr>
            <a:r>
              <a:rPr lang="en-US" sz="3000" b="1" dirty="0" smtClean="0">
                <a:solidFill>
                  <a:schemeClr val="tx1"/>
                </a:solidFill>
              </a:rPr>
              <a:t>Pioneer </a:t>
            </a:r>
            <a:r>
              <a:rPr lang="en-US" sz="3000" b="1" dirty="0">
                <a:solidFill>
                  <a:schemeClr val="tx1"/>
                </a:solidFill>
              </a:rPr>
              <a:t>organisms</a:t>
            </a:r>
            <a:r>
              <a:rPr lang="en-US" sz="3000" dirty="0">
                <a:solidFill>
                  <a:schemeClr val="tx1"/>
                </a:solidFill>
              </a:rPr>
              <a:t> = bacteria, lichen, </a:t>
            </a:r>
            <a:r>
              <a:rPr lang="en-US" sz="3000" dirty="0" smtClean="0">
                <a:solidFill>
                  <a:schemeClr val="tx1"/>
                </a:solidFill>
              </a:rPr>
              <a:t>algae</a:t>
            </a:r>
          </a:p>
          <a:p>
            <a:pPr>
              <a:buFont typeface="Arial" charset="0"/>
              <a:buChar char="•"/>
              <a:defRPr/>
            </a:pPr>
            <a:r>
              <a:rPr lang="en-US" sz="3000" b="1" dirty="0" smtClean="0">
                <a:solidFill>
                  <a:schemeClr val="tx1"/>
                </a:solidFill>
              </a:rPr>
              <a:t>Climax community </a:t>
            </a:r>
            <a:r>
              <a:rPr lang="en-US" sz="3000" dirty="0" smtClean="0">
                <a:solidFill>
                  <a:schemeClr val="tx1"/>
                </a:solidFill>
              </a:rPr>
              <a:t>= stable</a:t>
            </a:r>
            <a:endParaRPr lang="en-US" sz="3000" dirty="0">
              <a:solidFill>
                <a:schemeClr val="tx1"/>
              </a:solidFill>
            </a:endParaRPr>
          </a:p>
          <a:p>
            <a:pPr>
              <a:buFont typeface="Arial" charset="0"/>
              <a:buChar char="•"/>
              <a:defRPr/>
            </a:pPr>
            <a:r>
              <a:rPr lang="en-US" sz="3000" b="1" dirty="0">
                <a:solidFill>
                  <a:schemeClr val="tx1"/>
                </a:solidFill>
              </a:rPr>
              <a:t>Primary</a:t>
            </a:r>
            <a:r>
              <a:rPr lang="en-US" sz="3000" dirty="0" smtClean="0">
                <a:solidFill>
                  <a:schemeClr val="tx1"/>
                </a:solidFill>
              </a:rPr>
              <a:t>− </a:t>
            </a:r>
            <a:r>
              <a:rPr lang="en-US" sz="3000" dirty="0">
                <a:solidFill>
                  <a:schemeClr val="tx1"/>
                </a:solidFill>
              </a:rPr>
              <a:t>begun in lifeless area; no soil, perhaps volcanic activity or retreating </a:t>
            </a:r>
            <a:r>
              <a:rPr lang="en-US" sz="3000" dirty="0" smtClean="0">
                <a:solidFill>
                  <a:schemeClr val="tx1"/>
                </a:solidFill>
              </a:rPr>
              <a:t>glacier.  </a:t>
            </a:r>
            <a:endParaRPr lang="en-US" sz="3000" dirty="0">
              <a:solidFill>
                <a:schemeClr val="tx1"/>
              </a:solidFill>
            </a:endParaRPr>
          </a:p>
          <a:p>
            <a:pPr>
              <a:buFont typeface="Arial" charset="0"/>
              <a:buChar char="•"/>
              <a:defRPr/>
            </a:pPr>
            <a:r>
              <a:rPr lang="en-US" sz="3000" b="1" dirty="0">
                <a:solidFill>
                  <a:schemeClr val="tx1"/>
                </a:solidFill>
              </a:rPr>
              <a:t>Secondary</a:t>
            </a:r>
            <a:r>
              <a:rPr lang="en-US" sz="3000" dirty="0" smtClean="0">
                <a:solidFill>
                  <a:schemeClr val="tx1"/>
                </a:solidFill>
              </a:rPr>
              <a:t> – an </a:t>
            </a:r>
            <a:r>
              <a:rPr lang="en-US" sz="3000" dirty="0">
                <a:solidFill>
                  <a:schemeClr val="tx1"/>
                </a:solidFill>
              </a:rPr>
              <a:t>existing community has been cleared by some disturbance that leaves the soil intact</a:t>
            </a:r>
          </a:p>
        </p:txBody>
      </p:sp>
      <p:pic>
        <p:nvPicPr>
          <p:cNvPr id="118788" name="Picture 7"/>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7082110" y="1793310"/>
            <a:ext cx="4755763" cy="3718142"/>
          </a:xfrm>
        </p:spPr>
      </p:pic>
    </p:spTree>
    <p:extLst>
      <p:ext uri="{BB962C8B-B14F-4D97-AF65-F5344CB8AC3E}">
        <p14:creationId xmlns:p14="http://schemas.microsoft.com/office/powerpoint/2010/main" val="420633535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0" end="0"/>
                                            </p:txEl>
                                          </p:spTgt>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 end="1"/>
                                            </p:txEl>
                                          </p:spTgt>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3" end="3"/>
                                            </p:txEl>
                                          </p:spTgt>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dissolve">
                                      <p:cBhvr>
                                        <p:cTn id="23" dur="500"/>
                                        <p:tgtEl>
                                          <p:spTgt spid="13315">
                                            <p:txEl>
                                              <p:pRg st="4" end="4"/>
                                            </p:txEl>
                                          </p:spTgt>
                                        </p:tgtEl>
                                      </p:cBhvr>
                                    </p:animEffect>
                                  </p:childTnLst>
                                  <p:subTnLst>
                                    <p:animClr clrSpc="rgb" dir="cw">
                                      <p:cBhvr override="childStyle">
                                        <p:cTn dur="1" fill="hold" display="0" masterRel="nextClick" afterEffect="1"/>
                                        <p:tgtEl>
                                          <p:spTgt spid="1331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a:xfrm>
            <a:off x="2238376" y="244477"/>
            <a:ext cx="7772400" cy="914400"/>
          </a:xfrm>
        </p:spPr>
        <p:txBody>
          <a:bodyPr numCol="1"/>
          <a:lstStyle/>
          <a:p>
            <a:pPr algn="ctr"/>
            <a:r>
              <a:rPr lang="en-US" b="1" dirty="0" smtClean="0">
                <a:solidFill>
                  <a:schemeClr val="tx1"/>
                </a:solidFill>
                <a:ea typeface="ＭＳ Ｐゴシック" panose="020B0600070205080204" pitchFamily="34" charset="-128"/>
              </a:rPr>
              <a:t>Human Impact on Ecosystems</a:t>
            </a:r>
            <a:endParaRPr lang="en-US" b="1" dirty="0" smtClean="0">
              <a:solidFill>
                <a:schemeClr val="tx1"/>
              </a:solidFill>
              <a:latin typeface="Verdana" panose="020B0604030504040204" pitchFamily="34" charset="0"/>
              <a:ea typeface="ＭＳ Ｐゴシック" panose="020B0600070205080204" pitchFamily="34" charset="-128"/>
            </a:endParaRPr>
          </a:p>
        </p:txBody>
      </p:sp>
      <p:sp>
        <p:nvSpPr>
          <p:cNvPr id="120835" name="Text Placeholder 2"/>
          <p:cNvSpPr>
            <a:spLocks noGrp="1"/>
          </p:cNvSpPr>
          <p:nvPr>
            <p:ph type="body" sz="half" idx="4294967295"/>
          </p:nvPr>
        </p:nvSpPr>
        <p:spPr>
          <a:xfrm>
            <a:off x="513567" y="1371600"/>
            <a:ext cx="5963433" cy="2971800"/>
          </a:xfrm>
        </p:spPr>
        <p:txBody>
          <a:bodyPr numCol="1">
            <a:normAutofit/>
          </a:bodyPr>
          <a:lstStyle/>
          <a:p>
            <a:r>
              <a:rPr lang="en-US" sz="3200" dirty="0">
                <a:solidFill>
                  <a:schemeClr val="tx1"/>
                </a:solidFill>
                <a:ea typeface="ＭＳ Ｐゴシック" panose="020B0600070205080204" pitchFamily="34" charset="-128"/>
              </a:rPr>
              <a:t>Humans are the most widespread agents of disturbance</a:t>
            </a:r>
          </a:p>
          <a:p>
            <a:pPr lvl="1"/>
            <a:r>
              <a:rPr lang="en-US" sz="3200" dirty="0">
                <a:solidFill>
                  <a:schemeClr val="tx1"/>
                </a:solidFill>
                <a:ea typeface="ＭＳ Ｐゴシック" panose="020B0600070205080204" pitchFamily="34" charset="-128"/>
              </a:rPr>
              <a:t>Reduces diversity</a:t>
            </a:r>
          </a:p>
          <a:p>
            <a:pPr lvl="1"/>
            <a:r>
              <a:rPr lang="en-US" sz="3200" dirty="0">
                <a:solidFill>
                  <a:schemeClr val="tx1"/>
                </a:solidFill>
                <a:ea typeface="ＭＳ Ｐゴシック" panose="020B0600070205080204" pitchFamily="34" charset="-128"/>
              </a:rPr>
              <a:t>Prevent some naturally occurring disturbances</a:t>
            </a:r>
          </a:p>
        </p:txBody>
      </p:sp>
      <p:pic>
        <p:nvPicPr>
          <p:cNvPr id="120836" name="Picture 2" descr="http://2.bp.blogspot.com/_AGsCkVm7diI/R1NtaRzDCpI/AAAAAAAABEo/RieLMCBOE18/s1600-R/514205316_a8fcc2fdbf_b.jpg"/>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553200" y="3962400"/>
            <a:ext cx="3810000" cy="2541588"/>
          </a:xfrm>
        </p:spPr>
      </p:pic>
      <p:pic>
        <p:nvPicPr>
          <p:cNvPr id="120837" name="Picture 4" descr="http://www.sccwrp.org/images/ResearchAreas/MarineDebris/DebrisOnBeaches/DebrisOnBeach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950824" y="1342434"/>
            <a:ext cx="3924300" cy="253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descr="http://www.tropical-rainforest-animals.com/image-files/pollutionchildr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438401" y="4191001"/>
            <a:ext cx="36861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9704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524000" y="76722"/>
            <a:ext cx="9144000" cy="952500"/>
          </a:xfrm>
        </p:spPr>
        <p:txBody>
          <a:bodyPr numCol="1"/>
          <a:lstStyle/>
          <a:p>
            <a:pPr algn="ctr"/>
            <a:r>
              <a:rPr lang="en-US" b="1" dirty="0" smtClean="0">
                <a:solidFill>
                  <a:schemeClr val="tx1"/>
                </a:solidFill>
                <a:ea typeface="ＭＳ Ｐゴシック" panose="020B0600070205080204" pitchFamily="34" charset="-128"/>
              </a:rPr>
              <a:t>Human Impact on Ecosystems</a:t>
            </a:r>
          </a:p>
        </p:txBody>
      </p:sp>
      <p:sp>
        <p:nvSpPr>
          <p:cNvPr id="122883" name="Rectangle 3"/>
          <p:cNvSpPr>
            <a:spLocks noGrp="1" noChangeArrowheads="1"/>
          </p:cNvSpPr>
          <p:nvPr>
            <p:ph type="body" sz="half" idx="4294967295"/>
          </p:nvPr>
        </p:nvSpPr>
        <p:spPr>
          <a:xfrm>
            <a:off x="563671" y="1295400"/>
            <a:ext cx="4617929" cy="5181600"/>
          </a:xfrm>
        </p:spPr>
        <p:txBody>
          <a:bodyPr numCol="1">
            <a:normAutofit/>
          </a:bodyPr>
          <a:lstStyle/>
          <a:p>
            <a:r>
              <a:rPr lang="en-US" sz="3200" b="1" dirty="0">
                <a:solidFill>
                  <a:schemeClr val="tx1"/>
                </a:solidFill>
                <a:ea typeface="ＭＳ Ｐゴシック" panose="020B0600070205080204" pitchFamily="34" charset="-128"/>
              </a:rPr>
              <a:t>Combustion of Fossil Fuels</a:t>
            </a:r>
          </a:p>
          <a:p>
            <a:pPr lvl="1"/>
            <a:r>
              <a:rPr lang="en-US" sz="3200" dirty="0" smtClean="0">
                <a:solidFill>
                  <a:schemeClr val="tx1"/>
                </a:solidFill>
                <a:ea typeface="ＭＳ Ｐゴシック" panose="020B0600070205080204" pitchFamily="34" charset="-128"/>
              </a:rPr>
              <a:t>Leads to acid precipitation</a:t>
            </a:r>
          </a:p>
          <a:p>
            <a:pPr lvl="1"/>
            <a:r>
              <a:rPr lang="en-US" sz="3200" dirty="0" smtClean="0">
                <a:solidFill>
                  <a:schemeClr val="tx1"/>
                </a:solidFill>
                <a:ea typeface="ＭＳ Ｐゴシック" panose="020B0600070205080204" pitchFamily="34" charset="-128"/>
              </a:rPr>
              <a:t>Changes the pH of aquatic ecosystems and affects the soil chemistry of terrestrial ecosystems</a:t>
            </a:r>
          </a:p>
        </p:txBody>
      </p:sp>
      <p:pic>
        <p:nvPicPr>
          <p:cNvPr id="122884" name="Picture 5" descr="800px-Acid_rain_woods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972300" y="1029222"/>
            <a:ext cx="4845050" cy="3886200"/>
          </a:xfrm>
        </p:spPr>
      </p:pic>
      <p:pic>
        <p:nvPicPr>
          <p:cNvPr id="12288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181600" y="3644900"/>
            <a:ext cx="3276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923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smtClean="0">
                <a:solidFill>
                  <a:schemeClr val="tx1"/>
                </a:solidFill>
                <a:effectLst/>
              </a:rPr>
              <a:t>Biomes </a:t>
            </a:r>
            <a:endParaRPr lang="en-US" dirty="0">
              <a:solidFill>
                <a:schemeClr val="tx1"/>
              </a:solidFill>
              <a:effectLst/>
            </a:endParaRPr>
          </a:p>
        </p:txBody>
      </p:sp>
      <p:sp>
        <p:nvSpPr>
          <p:cNvPr id="3" name="Subtitle 2"/>
          <p:cNvSpPr>
            <a:spLocks noGrp="1"/>
          </p:cNvSpPr>
          <p:nvPr>
            <p:ph type="subTitle" idx="1"/>
          </p:nvPr>
        </p:nvSpPr>
        <p:spPr/>
        <p:txBody>
          <a:bodyPr numCol="1">
            <a:noAutofit/>
          </a:bodyPr>
          <a:lstStyle/>
          <a:p>
            <a:r>
              <a:rPr lang="en-US" sz="3600" dirty="0">
                <a:solidFill>
                  <a:schemeClr val="tx1"/>
                </a:solidFill>
              </a:rPr>
              <a:t>often named for predominant plant life and blend into each </a:t>
            </a:r>
            <a:r>
              <a:rPr lang="en-US" sz="3600" dirty="0" smtClean="0">
                <a:solidFill>
                  <a:schemeClr val="tx1"/>
                </a:solidFill>
              </a:rPr>
              <a:t>other </a:t>
            </a:r>
            <a:r>
              <a:rPr lang="en-US" sz="3600" dirty="0">
                <a:solidFill>
                  <a:schemeClr val="tx1"/>
                </a:solidFill>
              </a:rPr>
              <a:t>without sharp boundaries - determined by temperature/precipitation</a:t>
            </a:r>
          </a:p>
        </p:txBody>
      </p:sp>
    </p:spTree>
    <p:extLst>
      <p:ext uri="{BB962C8B-B14F-4D97-AF65-F5344CB8AC3E}">
        <p14:creationId xmlns:p14="http://schemas.microsoft.com/office/powerpoint/2010/main" val="151805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1981200" y="274638"/>
            <a:ext cx="8229600" cy="639762"/>
          </a:xfrm>
        </p:spPr>
        <p:txBody>
          <a:bodyPr numCol="1">
            <a:noAutofit/>
          </a:bodyPr>
          <a:lstStyle/>
          <a:p>
            <a:pPr algn="ctr"/>
            <a:r>
              <a:rPr lang="en-US" b="1" dirty="0">
                <a:solidFill>
                  <a:schemeClr val="tx1"/>
                </a:solidFill>
                <a:ea typeface="ＭＳ Ｐゴシック" panose="020B0600070205080204" pitchFamily="34" charset="-128"/>
              </a:rPr>
              <a:t>Biodiversity</a:t>
            </a:r>
          </a:p>
        </p:txBody>
      </p:sp>
      <p:sp>
        <p:nvSpPr>
          <p:cNvPr id="88067"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A5325E9C-4A68-444A-A44D-DD155D62D78E}" type="slidenum">
              <a:rPr lang="en-US" sz="1200">
                <a:solidFill>
                  <a:srgbClr val="898989"/>
                </a:solidFill>
              </a:rPr>
              <a:pPr algn="r" eaLnBrk="1" hangingPunct="1">
                <a:spcBef>
                  <a:spcPct val="0"/>
                </a:spcBef>
                <a:buFontTx/>
                <a:buNone/>
              </a:pPr>
              <a:t>3</a:t>
            </a:fld>
            <a:endParaRPr lang="en-US" sz="1200">
              <a:solidFill>
                <a:srgbClr val="898989"/>
              </a:solidFill>
            </a:endParaRPr>
          </a:p>
        </p:txBody>
      </p:sp>
      <p:sp>
        <p:nvSpPr>
          <p:cNvPr id="88068" name="TextBox 2"/>
          <p:cNvSpPr txBox="1">
            <a:spLocks noChangeArrowheads="1"/>
          </p:cNvSpPr>
          <p:nvPr/>
        </p:nvSpPr>
        <p:spPr>
          <a:xfrm>
            <a:off x="3117850" y="16621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sz="1800"/>
          </a:p>
        </p:txBody>
      </p:sp>
      <p:sp>
        <p:nvSpPr>
          <p:cNvPr id="88069" name="Rectangle 2"/>
          <p:cNvSpPr txBox="1">
            <a:spLocks noChangeArrowheads="1"/>
          </p:cNvSpPr>
          <p:nvPr/>
        </p:nvSpPr>
        <p:spPr>
          <a:xfrm>
            <a:off x="1191511" y="1371600"/>
            <a:ext cx="918799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7900" indent="-2921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US" sz="3600" dirty="0">
                <a:latin typeface="+mn-lt"/>
                <a:ea typeface="ヒラギノ角ゴ Pro W3"/>
                <a:cs typeface="ヒラギノ角ゴ Pro W3"/>
              </a:rPr>
              <a:t>Communities with higher diversity are</a:t>
            </a:r>
          </a:p>
          <a:p>
            <a:pPr lvl="1" eaLnBrk="1" hangingPunct="1"/>
            <a:r>
              <a:rPr lang="en-US" sz="3600" dirty="0">
                <a:latin typeface="+mn-lt"/>
                <a:ea typeface="ヒラギノ角ゴ Pro W3"/>
                <a:cs typeface="ヒラギノ角ゴ Pro W3"/>
              </a:rPr>
              <a:t>More productive and more </a:t>
            </a:r>
            <a:r>
              <a:rPr lang="en-US" sz="3600" i="1" dirty="0">
                <a:latin typeface="+mn-lt"/>
                <a:ea typeface="ヒラギノ角ゴ Pro W3"/>
                <a:cs typeface="ヒラギノ角ゴ Pro W3"/>
              </a:rPr>
              <a:t>stable</a:t>
            </a:r>
            <a:r>
              <a:rPr lang="en-US" sz="3600" dirty="0">
                <a:latin typeface="+mn-lt"/>
                <a:ea typeface="ヒラギノ角ゴ Pro W3"/>
                <a:cs typeface="ヒラギノ角ゴ Pro W3"/>
              </a:rPr>
              <a:t> regarding their productivity</a:t>
            </a:r>
          </a:p>
          <a:p>
            <a:pPr lvl="1" eaLnBrk="1" hangingPunct="1"/>
            <a:r>
              <a:rPr lang="en-US" sz="3600" dirty="0">
                <a:latin typeface="+mn-lt"/>
                <a:ea typeface="ヒラギノ角ゴ Pro W3"/>
                <a:cs typeface="ヒラギノ角ゴ Pro W3"/>
              </a:rPr>
              <a:t>Better able to withstand and recover from environmental stresses</a:t>
            </a:r>
          </a:p>
          <a:p>
            <a:pPr lvl="1" eaLnBrk="1" hangingPunct="1"/>
            <a:r>
              <a:rPr lang="en-US" sz="3600" dirty="0">
                <a:latin typeface="+mn-lt"/>
                <a:ea typeface="ヒラギノ角ゴ Pro W3"/>
                <a:cs typeface="ヒラギノ角ゴ Pro W3"/>
              </a:rPr>
              <a:t>More resistant to </a:t>
            </a:r>
            <a:r>
              <a:rPr lang="en-US" sz="3600" b="1" dirty="0">
                <a:latin typeface="+mn-lt"/>
                <a:ea typeface="ヒラギノ角ゴ Pro W3"/>
                <a:cs typeface="ヒラギノ角ゴ Pro W3"/>
              </a:rPr>
              <a:t>invasive species</a:t>
            </a:r>
            <a:r>
              <a:rPr lang="en-US" sz="3600" dirty="0">
                <a:latin typeface="+mn-lt"/>
                <a:ea typeface="ヒラギノ角ゴ Pro W3"/>
                <a:cs typeface="ヒラギノ角ゴ Pro W3"/>
              </a:rPr>
              <a:t>, organisms that become established outside their native range</a:t>
            </a:r>
          </a:p>
        </p:txBody>
      </p:sp>
    </p:spTree>
    <p:extLst>
      <p:ext uri="{BB962C8B-B14F-4D97-AF65-F5344CB8AC3E}">
        <p14:creationId xmlns:p14="http://schemas.microsoft.com/office/powerpoint/2010/main" val="16401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idx="4294967295"/>
          </p:nvPr>
        </p:nvSpPr>
        <p:spPr>
          <a:xfrm>
            <a:off x="1981200" y="190500"/>
            <a:ext cx="8229600" cy="876300"/>
          </a:xfrm>
        </p:spPr>
        <p:txBody>
          <a:bodyPr numCol="1"/>
          <a:lstStyle/>
          <a:p>
            <a:pPr algn="ctr"/>
            <a:r>
              <a:rPr lang="en-US" b="1" dirty="0" smtClean="0">
                <a:solidFill>
                  <a:schemeClr val="tx1"/>
                </a:solidFill>
                <a:ea typeface="ＭＳ Ｐゴシック" panose="020B0600070205080204" pitchFamily="34" charset="-128"/>
              </a:rPr>
              <a:t>Terrestrial Biomes </a:t>
            </a:r>
          </a:p>
        </p:txBody>
      </p:sp>
      <p:pic>
        <p:nvPicPr>
          <p:cNvPr id="162819"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524000" y="1066800"/>
            <a:ext cx="9144000" cy="5181600"/>
          </a:xfrm>
        </p:spPr>
      </p:pic>
      <p:sp>
        <p:nvSpPr>
          <p:cNvPr id="162820"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92DD9701-2977-47DC-9C35-5FF3BA58FD9D}" type="slidenum">
              <a:rPr lang="en-US" sz="1200">
                <a:solidFill>
                  <a:srgbClr val="898989"/>
                </a:solidFill>
              </a:rPr>
              <a:pPr algn="r" eaLnBrk="1" hangingPunct="1">
                <a:spcBef>
                  <a:spcPct val="0"/>
                </a:spcBef>
                <a:buFontTx/>
                <a:buNone/>
              </a:pPr>
              <a:t>30</a:t>
            </a:fld>
            <a:endParaRPr lang="en-US" sz="1200">
              <a:solidFill>
                <a:srgbClr val="898989"/>
              </a:solidFill>
            </a:endParaRPr>
          </a:p>
        </p:txBody>
      </p:sp>
    </p:spTree>
    <p:extLst>
      <p:ext uri="{BB962C8B-B14F-4D97-AF65-F5344CB8AC3E}">
        <p14:creationId xmlns:p14="http://schemas.microsoft.com/office/powerpoint/2010/main" val="1870230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idx="4294967295"/>
          </p:nvPr>
        </p:nvSpPr>
        <p:spPr>
          <a:xfrm>
            <a:off x="327765" y="306150"/>
            <a:ext cx="4958219" cy="876300"/>
          </a:xfrm>
        </p:spPr>
        <p:txBody>
          <a:bodyPr numCol="1">
            <a:normAutofit fontScale="90000"/>
          </a:bodyPr>
          <a:lstStyle/>
          <a:p>
            <a:r>
              <a:rPr lang="en-US" b="1" dirty="0" smtClean="0">
                <a:solidFill>
                  <a:schemeClr val="tx1"/>
                </a:solidFill>
                <a:ea typeface="ＭＳ Ｐゴシック" panose="020B0600070205080204" pitchFamily="34" charset="-128"/>
              </a:rPr>
              <a:t>Tropical  Rain Forest</a:t>
            </a:r>
          </a:p>
        </p:txBody>
      </p:sp>
      <p:pic>
        <p:nvPicPr>
          <p:cNvPr id="164867"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928992" y="306149"/>
            <a:ext cx="7162800" cy="4806950"/>
          </a:xfrm>
        </p:spPr>
      </p:pic>
      <p:sp>
        <p:nvSpPr>
          <p:cNvPr id="164868"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1BEB7DF8-62A1-4D46-9DAC-1E021417EEE5}" type="slidenum">
              <a:rPr lang="en-US" sz="1200">
                <a:solidFill>
                  <a:srgbClr val="898989"/>
                </a:solidFill>
              </a:rPr>
              <a:pPr algn="r" eaLnBrk="1" hangingPunct="1">
                <a:spcBef>
                  <a:spcPct val="0"/>
                </a:spcBef>
                <a:buFontTx/>
                <a:buNone/>
              </a:pPr>
              <a:t>31</a:t>
            </a:fld>
            <a:endParaRPr lang="en-US" sz="1200">
              <a:solidFill>
                <a:srgbClr val="898989"/>
              </a:solidFill>
            </a:endParaRPr>
          </a:p>
        </p:txBody>
      </p:sp>
      <p:pic>
        <p:nvPicPr>
          <p:cNvPr id="1648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68230" y="4003305"/>
            <a:ext cx="418623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2839" y="1396313"/>
            <a:ext cx="4991621" cy="4893647"/>
          </a:xfrm>
          <a:prstGeom prst="rect">
            <a:avLst/>
          </a:prstGeom>
        </p:spPr>
        <p:txBody>
          <a:bodyPr wrap="square" numCol="1">
            <a:spAutoFit/>
          </a:bodyPr>
          <a:lstStyle/>
          <a:p>
            <a:pPr marL="1371600" lvl="2" indent="-457200">
              <a:lnSpc>
                <a:spcPct val="80000"/>
              </a:lnSpc>
              <a:buFont typeface="Arial" panose="020B0604020202020204" pitchFamily="34" charset="0"/>
              <a:buChar char="•"/>
              <a:defRPr/>
            </a:pPr>
            <a:r>
              <a:rPr lang="en-US" sz="3000" dirty="0" smtClean="0"/>
              <a:t>Hot/wet </a:t>
            </a:r>
            <a:r>
              <a:rPr lang="en-US" sz="3000" dirty="0"/>
              <a:t>(</a:t>
            </a:r>
            <a:r>
              <a:rPr lang="en-US" sz="3000" dirty="0" smtClean="0"/>
              <a:t>humid) year </a:t>
            </a:r>
            <a:r>
              <a:rPr lang="en-US" sz="3000" dirty="0"/>
              <a:t>round – </a:t>
            </a:r>
            <a:r>
              <a:rPr lang="en-US" sz="3000" dirty="0" smtClean="0"/>
              <a:t>near equator</a:t>
            </a:r>
          </a:p>
          <a:p>
            <a:pPr marL="1371600" lvl="2" indent="-457200">
              <a:lnSpc>
                <a:spcPct val="80000"/>
              </a:lnSpc>
              <a:buFont typeface="Arial" panose="020B0604020202020204" pitchFamily="34" charset="0"/>
              <a:buChar char="•"/>
              <a:defRPr/>
            </a:pPr>
            <a:r>
              <a:rPr lang="en-US" sz="3000" dirty="0" smtClean="0"/>
              <a:t>Average </a:t>
            </a:r>
            <a:r>
              <a:rPr lang="en-US" sz="3000" dirty="0"/>
              <a:t>temps </a:t>
            </a:r>
            <a:r>
              <a:rPr lang="en-US" sz="3000" dirty="0" smtClean="0"/>
              <a:t> </a:t>
            </a:r>
          </a:p>
          <a:p>
            <a:pPr lvl="2">
              <a:lnSpc>
                <a:spcPct val="80000"/>
              </a:lnSpc>
              <a:defRPr/>
            </a:pPr>
            <a:r>
              <a:rPr lang="en-US" sz="3000" dirty="0"/>
              <a:t> </a:t>
            </a:r>
            <a:r>
              <a:rPr lang="en-US" sz="3000" dirty="0" smtClean="0"/>
              <a:t>    20-34C/68-93F</a:t>
            </a:r>
          </a:p>
          <a:p>
            <a:pPr marL="1371600" lvl="2" indent="-457200">
              <a:lnSpc>
                <a:spcPct val="80000"/>
              </a:lnSpc>
              <a:buFont typeface="Arial" panose="020B0604020202020204" pitchFamily="34" charset="0"/>
              <a:buChar char="•"/>
              <a:defRPr/>
            </a:pPr>
            <a:r>
              <a:rPr lang="en-US" sz="3000" dirty="0" smtClean="0"/>
              <a:t>Rains </a:t>
            </a:r>
            <a:r>
              <a:rPr lang="en-US" sz="3000" dirty="0"/>
              <a:t>daily </a:t>
            </a:r>
          </a:p>
          <a:p>
            <a:pPr marL="1371600" lvl="2" indent="-457200">
              <a:lnSpc>
                <a:spcPct val="80000"/>
              </a:lnSpc>
              <a:buFont typeface="Arial" panose="020B0604020202020204" pitchFamily="34" charset="0"/>
              <a:buChar char="•"/>
              <a:defRPr/>
            </a:pPr>
            <a:r>
              <a:rPr lang="en-US" sz="3000" dirty="0" smtClean="0"/>
              <a:t>Most diverse</a:t>
            </a:r>
          </a:p>
          <a:p>
            <a:pPr marL="1371600" lvl="2" indent="-457200">
              <a:lnSpc>
                <a:spcPct val="80000"/>
              </a:lnSpc>
              <a:buFont typeface="Arial" panose="020B0604020202020204" pitchFamily="34" charset="0"/>
              <a:buChar char="•"/>
              <a:defRPr/>
            </a:pPr>
            <a:r>
              <a:rPr lang="en-US" sz="3000" dirty="0" smtClean="0"/>
              <a:t>Soil poor in nutrients</a:t>
            </a:r>
            <a:endParaRPr lang="en-US" sz="3000" dirty="0"/>
          </a:p>
          <a:p>
            <a:pPr marL="1371600" lvl="2" indent="-457200">
              <a:lnSpc>
                <a:spcPct val="80000"/>
              </a:lnSpc>
              <a:buFont typeface="Arial" panose="020B0604020202020204" pitchFamily="34" charset="0"/>
              <a:buChar char="•"/>
              <a:defRPr/>
            </a:pPr>
            <a:r>
              <a:rPr lang="en-US" sz="3000" dirty="0" smtClean="0"/>
              <a:t>Plant-life </a:t>
            </a:r>
            <a:r>
              <a:rPr lang="en-US" sz="3000" dirty="0"/>
              <a:t>– canopy, </a:t>
            </a:r>
            <a:r>
              <a:rPr lang="en-US" sz="3000" dirty="0" smtClean="0"/>
              <a:t>ferns</a:t>
            </a:r>
          </a:p>
          <a:p>
            <a:pPr marL="1371600" lvl="2" indent="-457200">
              <a:lnSpc>
                <a:spcPct val="80000"/>
              </a:lnSpc>
              <a:buFont typeface="Arial" panose="020B0604020202020204" pitchFamily="34" charset="0"/>
              <a:buChar char="•"/>
              <a:defRPr/>
            </a:pPr>
            <a:r>
              <a:rPr lang="en-US" sz="3000" dirty="0" smtClean="0"/>
              <a:t>Sloths</a:t>
            </a:r>
            <a:r>
              <a:rPr lang="en-US" sz="3000" dirty="0"/>
              <a:t>, jaguars, monkeys, parrots, </a:t>
            </a:r>
            <a:r>
              <a:rPr lang="en-US" sz="3000" dirty="0" smtClean="0"/>
              <a:t>piranhas, reptiles, insects</a:t>
            </a:r>
            <a:endParaRPr lang="en-US" sz="3000" dirty="0"/>
          </a:p>
        </p:txBody>
      </p:sp>
    </p:spTree>
    <p:extLst>
      <p:ext uri="{BB962C8B-B14F-4D97-AF65-F5344CB8AC3E}">
        <p14:creationId xmlns:p14="http://schemas.microsoft.com/office/powerpoint/2010/main" val="352811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idx="4294967295"/>
          </p:nvPr>
        </p:nvSpPr>
        <p:spPr>
          <a:xfrm>
            <a:off x="1981200" y="38100"/>
            <a:ext cx="2841321" cy="876300"/>
          </a:xfrm>
        </p:spPr>
        <p:txBody>
          <a:bodyPr numCol="1"/>
          <a:lstStyle/>
          <a:p>
            <a:r>
              <a:rPr lang="en-US" b="1" dirty="0" smtClean="0">
                <a:solidFill>
                  <a:schemeClr val="tx1"/>
                </a:solidFill>
                <a:ea typeface="ＭＳ Ｐゴシック" panose="020B0600070205080204" pitchFamily="34" charset="-128"/>
              </a:rPr>
              <a:t>Savanna</a:t>
            </a:r>
          </a:p>
        </p:txBody>
      </p:sp>
      <p:pic>
        <p:nvPicPr>
          <p:cNvPr id="166915"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788068" y="38100"/>
            <a:ext cx="5384800" cy="4038600"/>
          </a:xfrm>
        </p:spPr>
      </p:pic>
      <p:sp>
        <p:nvSpPr>
          <p:cNvPr id="166916"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197630C4-47D1-4DE2-93A3-FFAB16B1AA37}" type="slidenum">
              <a:rPr lang="en-US" sz="1200">
                <a:solidFill>
                  <a:srgbClr val="898989"/>
                </a:solidFill>
              </a:rPr>
              <a:pPr algn="r" eaLnBrk="1" hangingPunct="1">
                <a:spcBef>
                  <a:spcPct val="0"/>
                </a:spcBef>
                <a:buFontTx/>
                <a:buNone/>
              </a:pPr>
              <a:t>32</a:t>
            </a:fld>
            <a:endParaRPr lang="en-US" sz="1200">
              <a:solidFill>
                <a:srgbClr val="898989"/>
              </a:solidFill>
            </a:endParaRPr>
          </a:p>
        </p:txBody>
      </p:sp>
      <p:pic>
        <p:nvPicPr>
          <p:cNvPr id="166917"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080168" y="3476625"/>
            <a:ext cx="4800600" cy="3198813"/>
          </a:xfrm>
        </p:spPr>
      </p:pic>
      <p:pic>
        <p:nvPicPr>
          <p:cNvPr id="166918" name="Picture 2" descr="savanna_location_map.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151808" y="4124326"/>
            <a:ext cx="3890963" cy="2368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773436"/>
            <a:ext cx="5495968" cy="3425553"/>
          </a:xfrm>
          <a:prstGeom prst="rect">
            <a:avLst/>
          </a:prstGeom>
        </p:spPr>
        <p:txBody>
          <a:bodyPr wrap="square" numCol="1">
            <a:spAutoFit/>
          </a:bodyPr>
          <a:lstStyle/>
          <a:p>
            <a:pPr marL="1371600" lvl="2" indent="-457200">
              <a:lnSpc>
                <a:spcPct val="80000"/>
              </a:lnSpc>
              <a:buFont typeface="Arial" panose="020B0604020202020204" pitchFamily="34" charset="0"/>
              <a:buChar char="•"/>
              <a:defRPr/>
            </a:pPr>
            <a:r>
              <a:rPr lang="en-US" sz="3000" dirty="0" smtClean="0"/>
              <a:t>Always </a:t>
            </a:r>
            <a:r>
              <a:rPr lang="en-US" sz="3000" dirty="0"/>
              <a:t>warm – seasonal rainfall (6 months) - east </a:t>
            </a:r>
            <a:r>
              <a:rPr lang="en-US" sz="3000" dirty="0" smtClean="0"/>
              <a:t>Africa</a:t>
            </a:r>
          </a:p>
          <a:p>
            <a:pPr marL="1371600" lvl="2" indent="-457200">
              <a:lnSpc>
                <a:spcPct val="80000"/>
              </a:lnSpc>
              <a:buFont typeface="Arial" panose="020B0604020202020204" pitchFamily="34" charset="0"/>
              <a:buChar char="•"/>
              <a:defRPr/>
            </a:pPr>
            <a:r>
              <a:rPr lang="en-US" sz="3000" dirty="0" smtClean="0"/>
              <a:t>Average temps </a:t>
            </a:r>
          </a:p>
          <a:p>
            <a:pPr lvl="2">
              <a:lnSpc>
                <a:spcPct val="80000"/>
              </a:lnSpc>
              <a:defRPr/>
            </a:pPr>
            <a:r>
              <a:rPr lang="en-US" sz="3000" dirty="0"/>
              <a:t>	</a:t>
            </a:r>
            <a:r>
              <a:rPr lang="en-US" sz="3000" dirty="0" smtClean="0"/>
              <a:t>16-34C/61-93F</a:t>
            </a:r>
          </a:p>
          <a:p>
            <a:pPr marL="1371600" lvl="2" indent="-457200">
              <a:lnSpc>
                <a:spcPct val="80000"/>
              </a:lnSpc>
              <a:buFont typeface="Arial" panose="020B0604020202020204" pitchFamily="34" charset="0"/>
              <a:buChar char="•"/>
              <a:defRPr/>
            </a:pPr>
            <a:r>
              <a:rPr lang="en-US" sz="3000" dirty="0" err="1" smtClean="0"/>
              <a:t>Acaia</a:t>
            </a:r>
            <a:r>
              <a:rPr lang="en-US" sz="3000" dirty="0" smtClean="0"/>
              <a:t> </a:t>
            </a:r>
            <a:r>
              <a:rPr lang="en-US" sz="3000" dirty="0"/>
              <a:t>trees – porous </a:t>
            </a:r>
            <a:r>
              <a:rPr lang="en-US" sz="3000" dirty="0" smtClean="0"/>
              <a:t>soil</a:t>
            </a:r>
          </a:p>
          <a:p>
            <a:pPr marL="1371600" lvl="2" indent="-457200">
              <a:lnSpc>
                <a:spcPct val="80000"/>
              </a:lnSpc>
              <a:buFont typeface="Arial" panose="020B0604020202020204" pitchFamily="34" charset="0"/>
              <a:buChar char="•"/>
              <a:defRPr/>
            </a:pPr>
            <a:r>
              <a:rPr lang="en-US" sz="3000" dirty="0" smtClean="0"/>
              <a:t>Migratory animals, Lions</a:t>
            </a:r>
            <a:r>
              <a:rPr lang="en-US" sz="3000" dirty="0"/>
              <a:t>, cheetahs, hyena, rhino, zebra, ostrich</a:t>
            </a:r>
          </a:p>
        </p:txBody>
      </p:sp>
    </p:spTree>
    <p:extLst>
      <p:ext uri="{BB962C8B-B14F-4D97-AF65-F5344CB8AC3E}">
        <p14:creationId xmlns:p14="http://schemas.microsoft.com/office/powerpoint/2010/main" val="3414120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idx="4294967295"/>
          </p:nvPr>
        </p:nvSpPr>
        <p:spPr>
          <a:xfrm>
            <a:off x="1460326" y="60916"/>
            <a:ext cx="2365332" cy="876300"/>
          </a:xfrm>
        </p:spPr>
        <p:txBody>
          <a:bodyPr numCol="1"/>
          <a:lstStyle/>
          <a:p>
            <a:r>
              <a:rPr lang="en-US" b="1" dirty="0" smtClean="0">
                <a:solidFill>
                  <a:schemeClr val="tx1"/>
                </a:solidFill>
                <a:ea typeface="ＭＳ Ｐゴシック" panose="020B0600070205080204" pitchFamily="34" charset="-128"/>
              </a:rPr>
              <a:t>Desert</a:t>
            </a:r>
            <a:r>
              <a:rPr lang="en-US" dirty="0" smtClean="0">
                <a:solidFill>
                  <a:schemeClr val="bg1"/>
                </a:solidFill>
                <a:ea typeface="ＭＳ Ｐゴシック" panose="020B0600070205080204" pitchFamily="34" charset="-128"/>
              </a:rPr>
              <a:t> </a:t>
            </a:r>
          </a:p>
        </p:txBody>
      </p:sp>
      <p:pic>
        <p:nvPicPr>
          <p:cNvPr id="168963"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182927" y="178497"/>
            <a:ext cx="6858000" cy="4602163"/>
          </a:xfrm>
        </p:spPr>
      </p:pic>
      <p:sp>
        <p:nvSpPr>
          <p:cNvPr id="168964"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5DFEA8B6-1465-40B4-AA1B-FD45A8724AAC}" type="slidenum">
              <a:rPr lang="en-US" sz="1200">
                <a:solidFill>
                  <a:srgbClr val="898989"/>
                </a:solidFill>
              </a:rPr>
              <a:pPr algn="r" eaLnBrk="1" hangingPunct="1">
                <a:spcBef>
                  <a:spcPct val="0"/>
                </a:spcBef>
                <a:buFontTx/>
                <a:buNone/>
              </a:pPr>
              <a:t>33</a:t>
            </a:fld>
            <a:endParaRPr lang="en-US" sz="1200">
              <a:solidFill>
                <a:srgbClr val="898989"/>
              </a:solidFill>
            </a:endParaRPr>
          </a:p>
        </p:txBody>
      </p:sp>
      <p:pic>
        <p:nvPicPr>
          <p:cNvPr id="1689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89809" y="4246963"/>
            <a:ext cx="4244236" cy="261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819635"/>
            <a:ext cx="5285984" cy="5272213"/>
          </a:xfrm>
          <a:prstGeom prst="rect">
            <a:avLst/>
          </a:prstGeom>
        </p:spPr>
        <p:txBody>
          <a:bodyPr wrap="square" numCol="1">
            <a:spAutoFit/>
          </a:bodyPr>
          <a:lstStyle/>
          <a:p>
            <a:pPr marL="1371600" lvl="2" indent="-457200">
              <a:lnSpc>
                <a:spcPct val="80000"/>
              </a:lnSpc>
              <a:buFont typeface="Arial" panose="020B0604020202020204" pitchFamily="34" charset="0"/>
              <a:buChar char="•"/>
              <a:defRPr/>
            </a:pPr>
            <a:r>
              <a:rPr lang="en-US" sz="3000" dirty="0" smtClean="0"/>
              <a:t>Very </a:t>
            </a:r>
            <a:r>
              <a:rPr lang="en-US" sz="3000" dirty="0"/>
              <a:t>little rain  </a:t>
            </a:r>
            <a:endParaRPr lang="en-US" sz="3000" dirty="0" smtClean="0"/>
          </a:p>
          <a:p>
            <a:pPr marL="1371600" lvl="2" indent="-457200">
              <a:lnSpc>
                <a:spcPct val="80000"/>
              </a:lnSpc>
              <a:buFont typeface="Arial" panose="020B0604020202020204" pitchFamily="34" charset="0"/>
              <a:buChar char="•"/>
              <a:defRPr/>
            </a:pPr>
            <a:r>
              <a:rPr lang="en-US" sz="3000" dirty="0" smtClean="0"/>
              <a:t>Severe </a:t>
            </a:r>
            <a:r>
              <a:rPr lang="en-US" sz="3000" dirty="0"/>
              <a:t>temp. changes - hot days and cold nights </a:t>
            </a:r>
            <a:endParaRPr lang="en-US" sz="3000" dirty="0" smtClean="0"/>
          </a:p>
          <a:p>
            <a:pPr marL="1371600" lvl="2" indent="-457200">
              <a:lnSpc>
                <a:spcPct val="80000"/>
              </a:lnSpc>
              <a:buFont typeface="Arial" panose="020B0604020202020204" pitchFamily="34" charset="0"/>
              <a:buChar char="•"/>
              <a:defRPr/>
            </a:pPr>
            <a:r>
              <a:rPr lang="en-US" sz="3000" dirty="0" smtClean="0"/>
              <a:t>Average </a:t>
            </a:r>
            <a:r>
              <a:rPr lang="en-US" sz="3000" dirty="0"/>
              <a:t>temp </a:t>
            </a:r>
            <a:r>
              <a:rPr lang="en-US" sz="3000" dirty="0" smtClean="0"/>
              <a:t> </a:t>
            </a:r>
          </a:p>
          <a:p>
            <a:pPr lvl="2">
              <a:lnSpc>
                <a:spcPct val="80000"/>
              </a:lnSpc>
              <a:defRPr/>
            </a:pPr>
            <a:r>
              <a:rPr lang="en-US" sz="3000" dirty="0"/>
              <a:t>	</a:t>
            </a:r>
            <a:r>
              <a:rPr lang="en-US" sz="3000" dirty="0" smtClean="0"/>
              <a:t>7-38C/45-100F</a:t>
            </a:r>
          </a:p>
          <a:p>
            <a:pPr marL="1371600" lvl="2" indent="-457200">
              <a:lnSpc>
                <a:spcPct val="80000"/>
              </a:lnSpc>
              <a:buFont typeface="Arial" panose="020B0604020202020204" pitchFamily="34" charset="0"/>
              <a:buChar char="•"/>
              <a:defRPr/>
            </a:pPr>
            <a:r>
              <a:rPr lang="en-US" sz="3000" dirty="0" smtClean="0"/>
              <a:t>Arizona</a:t>
            </a:r>
            <a:r>
              <a:rPr lang="en-US" sz="3000" dirty="0"/>
              <a:t>, north </a:t>
            </a:r>
            <a:r>
              <a:rPr lang="en-US" sz="3000" dirty="0" smtClean="0"/>
              <a:t>Africa</a:t>
            </a:r>
          </a:p>
          <a:p>
            <a:pPr marL="1371600" lvl="2" indent="-457200">
              <a:lnSpc>
                <a:spcPct val="80000"/>
              </a:lnSpc>
              <a:buFont typeface="Arial" panose="020B0604020202020204" pitchFamily="34" charset="0"/>
              <a:buChar char="•"/>
              <a:defRPr/>
            </a:pPr>
            <a:r>
              <a:rPr lang="en-US" sz="3000" dirty="0" smtClean="0"/>
              <a:t>Cacti</a:t>
            </a:r>
            <a:endParaRPr lang="en-US" sz="3000" dirty="0"/>
          </a:p>
          <a:p>
            <a:pPr marL="1371600" lvl="2" indent="-457200">
              <a:lnSpc>
                <a:spcPct val="80000"/>
              </a:lnSpc>
              <a:buFont typeface="Arial" panose="020B0604020202020204" pitchFamily="34" charset="0"/>
              <a:buChar char="•"/>
              <a:defRPr/>
            </a:pPr>
            <a:r>
              <a:rPr lang="en-US" sz="3000" dirty="0" smtClean="0"/>
              <a:t>Many nocturnal animals, Mountain </a:t>
            </a:r>
            <a:r>
              <a:rPr lang="en-US" sz="3000" dirty="0"/>
              <a:t>lions, antelope, </a:t>
            </a:r>
            <a:r>
              <a:rPr lang="en-US" sz="3000" dirty="0" smtClean="0"/>
              <a:t>hawks</a:t>
            </a:r>
            <a:r>
              <a:rPr lang="en-US" sz="3000" dirty="0"/>
              <a:t>, </a:t>
            </a:r>
            <a:r>
              <a:rPr lang="en-US" sz="3000" dirty="0" smtClean="0"/>
              <a:t>snakes, lizards, roadrunners, small rodents</a:t>
            </a:r>
            <a:endParaRPr lang="en-US" sz="3000" dirty="0"/>
          </a:p>
        </p:txBody>
      </p:sp>
    </p:spTree>
    <p:extLst>
      <p:ext uri="{BB962C8B-B14F-4D97-AF65-F5344CB8AC3E}">
        <p14:creationId xmlns:p14="http://schemas.microsoft.com/office/powerpoint/2010/main" val="1322419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idx="4294967295"/>
          </p:nvPr>
        </p:nvSpPr>
        <p:spPr>
          <a:xfrm>
            <a:off x="302574" y="150763"/>
            <a:ext cx="6517797" cy="990600"/>
          </a:xfrm>
        </p:spPr>
        <p:txBody>
          <a:bodyPr numCol="1"/>
          <a:lstStyle/>
          <a:p>
            <a:r>
              <a:rPr lang="en-US" b="1" dirty="0" smtClean="0">
                <a:solidFill>
                  <a:schemeClr val="tx1"/>
                </a:solidFill>
                <a:ea typeface="ＭＳ Ｐゴシック" panose="020B0600070205080204" pitchFamily="34" charset="-128"/>
              </a:rPr>
              <a:t>Temperate Grasslands </a:t>
            </a:r>
          </a:p>
        </p:txBody>
      </p:sp>
      <p:pic>
        <p:nvPicPr>
          <p:cNvPr id="173059"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497882" y="798645"/>
            <a:ext cx="6524324" cy="4322059"/>
          </a:xfrm>
        </p:spPr>
      </p:pic>
      <p:sp>
        <p:nvSpPr>
          <p:cNvPr id="173060"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D34A7446-B6A9-46DF-977F-EA0B9664A0C7}" type="slidenum">
              <a:rPr lang="en-US" sz="1200">
                <a:solidFill>
                  <a:srgbClr val="898989"/>
                </a:solidFill>
              </a:rPr>
              <a:pPr algn="r" eaLnBrk="1" hangingPunct="1">
                <a:spcBef>
                  <a:spcPct val="0"/>
                </a:spcBef>
                <a:buFontTx/>
                <a:buNone/>
              </a:pPr>
              <a:t>34</a:t>
            </a:fld>
            <a:endParaRPr lang="en-US" sz="1200">
              <a:solidFill>
                <a:srgbClr val="898989"/>
              </a:solidFill>
            </a:endParaRPr>
          </a:p>
        </p:txBody>
      </p:sp>
      <p:pic>
        <p:nvPicPr>
          <p:cNvPr id="1730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87124" y="3611896"/>
            <a:ext cx="4616276" cy="301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914400"/>
            <a:ext cx="5497882" cy="3243965"/>
          </a:xfrm>
          <a:prstGeom prst="rect">
            <a:avLst/>
          </a:prstGeom>
        </p:spPr>
        <p:txBody>
          <a:bodyPr wrap="square" numCol="1">
            <a:spAutoFit/>
          </a:bodyPr>
          <a:lstStyle/>
          <a:p>
            <a:pPr marL="1371600" lvl="2" indent="-457200">
              <a:lnSpc>
                <a:spcPct val="80000"/>
              </a:lnSpc>
              <a:buFont typeface="Arial" panose="020B0604020202020204" pitchFamily="34" charset="0"/>
              <a:buChar char="•"/>
              <a:defRPr/>
            </a:pPr>
            <a:r>
              <a:rPr lang="en-US" sz="3200" dirty="0" smtClean="0"/>
              <a:t>Warm </a:t>
            </a:r>
            <a:r>
              <a:rPr lang="en-US" sz="3200" dirty="0"/>
              <a:t>to hot summer/cold winter - central </a:t>
            </a:r>
            <a:r>
              <a:rPr lang="en-US" sz="3200" dirty="0" smtClean="0"/>
              <a:t>U.S.</a:t>
            </a:r>
          </a:p>
          <a:p>
            <a:pPr marL="1371600" lvl="2" indent="-457200">
              <a:lnSpc>
                <a:spcPct val="80000"/>
              </a:lnSpc>
              <a:buFont typeface="Arial" panose="020B0604020202020204" pitchFamily="34" charset="0"/>
              <a:buChar char="•"/>
              <a:defRPr/>
            </a:pPr>
            <a:r>
              <a:rPr lang="en-US" sz="3200" dirty="0" smtClean="0"/>
              <a:t>Average temp </a:t>
            </a:r>
          </a:p>
          <a:p>
            <a:pPr lvl="2">
              <a:lnSpc>
                <a:spcPct val="80000"/>
              </a:lnSpc>
              <a:defRPr/>
            </a:pPr>
            <a:r>
              <a:rPr lang="en-US" sz="3200" dirty="0"/>
              <a:t>	</a:t>
            </a:r>
            <a:r>
              <a:rPr lang="en-US" sz="3200" dirty="0" smtClean="0"/>
              <a:t>0-25C/32-77F</a:t>
            </a:r>
            <a:endParaRPr lang="en-US" sz="3200" dirty="0"/>
          </a:p>
          <a:p>
            <a:pPr marL="1371600" lvl="2" indent="-457200">
              <a:lnSpc>
                <a:spcPct val="80000"/>
              </a:lnSpc>
              <a:buFont typeface="Arial" panose="020B0604020202020204" pitchFamily="34" charset="0"/>
              <a:buChar char="•"/>
              <a:defRPr/>
            </a:pPr>
            <a:r>
              <a:rPr lang="en-US" sz="3200" dirty="0" smtClean="0"/>
              <a:t>Farming</a:t>
            </a:r>
            <a:r>
              <a:rPr lang="en-US" sz="3200" dirty="0"/>
              <a:t>, </a:t>
            </a:r>
            <a:r>
              <a:rPr lang="en-US" sz="3200" dirty="0" smtClean="0"/>
              <a:t>grasses</a:t>
            </a:r>
          </a:p>
          <a:p>
            <a:pPr marL="1371600" lvl="2" indent="-457200">
              <a:lnSpc>
                <a:spcPct val="80000"/>
              </a:lnSpc>
              <a:buFont typeface="Arial" panose="020B0604020202020204" pitchFamily="34" charset="0"/>
              <a:buChar char="•"/>
              <a:defRPr/>
            </a:pPr>
            <a:r>
              <a:rPr lang="en-US" sz="3200" dirty="0" smtClean="0"/>
              <a:t>Prairie </a:t>
            </a:r>
            <a:r>
              <a:rPr lang="en-US" sz="3200" dirty="0"/>
              <a:t>dogs, buffalo, armadillo, coyotes</a:t>
            </a:r>
          </a:p>
        </p:txBody>
      </p:sp>
      <p:pic>
        <p:nvPicPr>
          <p:cNvPr id="7" name="Picture 6" descr="http://hedweb.com/animimag/prairie-do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415441" y="4068874"/>
            <a:ext cx="2667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464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idx="4294967295"/>
          </p:nvPr>
        </p:nvSpPr>
        <p:spPr>
          <a:xfrm>
            <a:off x="265069" y="138261"/>
            <a:ext cx="10553449" cy="933450"/>
          </a:xfrm>
        </p:spPr>
        <p:txBody>
          <a:bodyPr numCol="1"/>
          <a:lstStyle/>
          <a:p>
            <a:r>
              <a:rPr lang="en-US" b="1" dirty="0" smtClean="0">
                <a:solidFill>
                  <a:schemeClr val="tx1"/>
                </a:solidFill>
                <a:ea typeface="ＭＳ Ｐゴシック" panose="020B0600070205080204" pitchFamily="34" charset="-128"/>
              </a:rPr>
              <a:t>Chaparral- also called Scrubland</a:t>
            </a:r>
          </a:p>
        </p:txBody>
      </p:sp>
      <p:pic>
        <p:nvPicPr>
          <p:cNvPr id="171011"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920635" y="770351"/>
            <a:ext cx="6172200" cy="4243388"/>
          </a:xfrm>
        </p:spPr>
      </p:pic>
      <p:sp>
        <p:nvSpPr>
          <p:cNvPr id="171012"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CEC1B80C-BA85-4878-92C0-4E618BD6926C}" type="slidenum">
              <a:rPr lang="en-US" sz="1200">
                <a:solidFill>
                  <a:srgbClr val="898989"/>
                </a:solidFill>
              </a:rPr>
              <a:pPr algn="r" eaLnBrk="1" hangingPunct="1">
                <a:spcBef>
                  <a:spcPct val="0"/>
                </a:spcBef>
                <a:buFontTx/>
                <a:buNone/>
              </a:pPr>
              <a:t>35</a:t>
            </a:fld>
            <a:endParaRPr lang="en-US" sz="1200">
              <a:solidFill>
                <a:srgbClr val="898989"/>
              </a:solidFill>
            </a:endParaRPr>
          </a:p>
        </p:txBody>
      </p:sp>
      <p:pic>
        <p:nvPicPr>
          <p:cNvPr id="171013" name="Picture 2" descr="chaparral_location_map00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165932" y="3868738"/>
            <a:ext cx="4610100" cy="280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1438" y="1114840"/>
            <a:ext cx="5920530" cy="4425706"/>
          </a:xfrm>
          <a:prstGeom prst="rect">
            <a:avLst/>
          </a:prstGeom>
        </p:spPr>
        <p:txBody>
          <a:bodyPr wrap="square" numCol="1">
            <a:spAutoFit/>
          </a:bodyPr>
          <a:lstStyle/>
          <a:p>
            <a:pPr marL="1371600" lvl="2" indent="-457200">
              <a:lnSpc>
                <a:spcPct val="80000"/>
              </a:lnSpc>
              <a:buFont typeface="Arial" panose="020B0604020202020204" pitchFamily="34" charset="0"/>
              <a:buChar char="•"/>
              <a:defRPr/>
            </a:pPr>
            <a:r>
              <a:rPr lang="en-US" sz="3200" dirty="0" smtClean="0"/>
              <a:t>Hot</a:t>
            </a:r>
            <a:r>
              <a:rPr lang="en-US" sz="3200" dirty="0"/>
              <a:t>, dry </a:t>
            </a:r>
            <a:r>
              <a:rPr lang="en-US" sz="3200" dirty="0" smtClean="0"/>
              <a:t>summers /</a:t>
            </a:r>
            <a:r>
              <a:rPr lang="en-US" sz="3200" dirty="0"/>
              <a:t>cool, moist </a:t>
            </a:r>
            <a:r>
              <a:rPr lang="en-US" sz="3200" dirty="0" smtClean="0"/>
              <a:t>winters</a:t>
            </a:r>
          </a:p>
          <a:p>
            <a:pPr marL="1371600" lvl="2" indent="-457200">
              <a:lnSpc>
                <a:spcPct val="80000"/>
              </a:lnSpc>
              <a:buFont typeface="Arial" panose="020B0604020202020204" pitchFamily="34" charset="0"/>
              <a:buChar char="•"/>
              <a:defRPr/>
            </a:pPr>
            <a:r>
              <a:rPr lang="en-US" sz="3200" dirty="0" smtClean="0"/>
              <a:t>Along coasts</a:t>
            </a:r>
            <a:endParaRPr lang="en-US" sz="3200" dirty="0"/>
          </a:p>
          <a:p>
            <a:pPr marL="1371600" lvl="2" indent="-457200">
              <a:lnSpc>
                <a:spcPct val="80000"/>
              </a:lnSpc>
              <a:buFont typeface="Arial" panose="020B0604020202020204" pitchFamily="34" charset="0"/>
              <a:buChar char="•"/>
              <a:defRPr/>
            </a:pPr>
            <a:r>
              <a:rPr lang="en-US" sz="3200" dirty="0" smtClean="0"/>
              <a:t>Average  </a:t>
            </a:r>
            <a:r>
              <a:rPr lang="en-US" sz="3200" dirty="0"/>
              <a:t>temp </a:t>
            </a:r>
            <a:endParaRPr lang="en-US" sz="3200" dirty="0" smtClean="0"/>
          </a:p>
          <a:p>
            <a:pPr lvl="2">
              <a:lnSpc>
                <a:spcPct val="80000"/>
              </a:lnSpc>
              <a:defRPr/>
            </a:pPr>
            <a:r>
              <a:rPr lang="en-US" sz="3200" dirty="0"/>
              <a:t>	</a:t>
            </a:r>
            <a:r>
              <a:rPr lang="en-US" sz="3200" dirty="0" smtClean="0"/>
              <a:t>10-18C/50-65F</a:t>
            </a:r>
            <a:endParaRPr lang="en-US" sz="3200" dirty="0"/>
          </a:p>
          <a:p>
            <a:pPr marL="1371600" lvl="2" indent="-457200">
              <a:lnSpc>
                <a:spcPct val="80000"/>
              </a:lnSpc>
              <a:buFont typeface="Arial" panose="020B0604020202020204" pitchFamily="34" charset="0"/>
              <a:buChar char="•"/>
              <a:defRPr/>
            </a:pPr>
            <a:r>
              <a:rPr lang="en-US" sz="3200" dirty="0" smtClean="0"/>
              <a:t>Scrub </a:t>
            </a:r>
            <a:r>
              <a:rPr lang="en-US" sz="3200" dirty="0"/>
              <a:t>oaks – soil low in </a:t>
            </a:r>
            <a:r>
              <a:rPr lang="en-US" sz="3200" dirty="0" smtClean="0"/>
              <a:t>nutrients</a:t>
            </a:r>
          </a:p>
          <a:p>
            <a:pPr marL="1371600" lvl="2" indent="-457200">
              <a:lnSpc>
                <a:spcPct val="80000"/>
              </a:lnSpc>
              <a:buFont typeface="Arial" panose="020B0604020202020204" pitchFamily="34" charset="0"/>
              <a:buChar char="•"/>
              <a:defRPr/>
            </a:pPr>
            <a:r>
              <a:rPr lang="en-US" sz="3200" dirty="0" smtClean="0"/>
              <a:t>Black-tailed </a:t>
            </a:r>
            <a:r>
              <a:rPr lang="en-US" sz="3200" dirty="0"/>
              <a:t>deer, bobcats, mountain </a:t>
            </a:r>
            <a:r>
              <a:rPr lang="en-US" sz="3200" dirty="0" smtClean="0"/>
              <a:t>lions</a:t>
            </a:r>
          </a:p>
          <a:p>
            <a:pPr marL="1371600" lvl="2" indent="-457200">
              <a:lnSpc>
                <a:spcPct val="80000"/>
              </a:lnSpc>
              <a:buFont typeface="Arial" panose="020B0604020202020204" pitchFamily="34" charset="0"/>
              <a:buChar char="•"/>
              <a:defRPr/>
            </a:pPr>
            <a:r>
              <a:rPr lang="en-US" sz="3200" dirty="0" smtClean="0"/>
              <a:t>Western movies</a:t>
            </a:r>
          </a:p>
          <a:p>
            <a:pPr marL="1371600" lvl="2" indent="-457200">
              <a:lnSpc>
                <a:spcPct val="80000"/>
              </a:lnSpc>
              <a:buFont typeface="Arial" panose="020B0604020202020204" pitchFamily="34" charset="0"/>
              <a:buChar char="•"/>
              <a:defRPr/>
            </a:pPr>
            <a:r>
              <a:rPr lang="en-US" sz="3200" dirty="0" smtClean="0"/>
              <a:t>Periodic fires</a:t>
            </a:r>
            <a:endParaRPr lang="en-US" sz="3200" dirty="0"/>
          </a:p>
        </p:txBody>
      </p:sp>
      <p:pic>
        <p:nvPicPr>
          <p:cNvPr id="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347484" y="4569397"/>
            <a:ext cx="2757192" cy="207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607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idx="4294967295"/>
          </p:nvPr>
        </p:nvSpPr>
        <p:spPr>
          <a:xfrm>
            <a:off x="757829" y="54174"/>
            <a:ext cx="5482418" cy="933450"/>
          </a:xfrm>
        </p:spPr>
        <p:txBody>
          <a:bodyPr numCol="1"/>
          <a:lstStyle/>
          <a:p>
            <a:r>
              <a:rPr lang="en-US" b="1" dirty="0" smtClean="0">
                <a:solidFill>
                  <a:schemeClr val="tx1"/>
                </a:solidFill>
                <a:ea typeface="ＭＳ Ｐゴシック" panose="020B0600070205080204" pitchFamily="34" charset="-128"/>
              </a:rPr>
              <a:t>Temperate Forest </a:t>
            </a:r>
          </a:p>
        </p:txBody>
      </p:sp>
      <p:pic>
        <p:nvPicPr>
          <p:cNvPr id="175107"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11094" y="279748"/>
            <a:ext cx="5865812" cy="4800600"/>
          </a:xfrm>
        </p:spPr>
      </p:pic>
      <p:sp>
        <p:nvSpPr>
          <p:cNvPr id="175108"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F0A1CB11-6DC2-4C68-BC0A-91AF605144D9}" type="slidenum">
              <a:rPr lang="en-US" sz="1200">
                <a:solidFill>
                  <a:srgbClr val="898989"/>
                </a:solidFill>
              </a:rPr>
              <a:pPr algn="r" eaLnBrk="1" hangingPunct="1">
                <a:spcBef>
                  <a:spcPct val="0"/>
                </a:spcBef>
                <a:buFontTx/>
                <a:buNone/>
              </a:pPr>
              <a:t>36</a:t>
            </a:fld>
            <a:endParaRPr lang="en-US" sz="1200">
              <a:solidFill>
                <a:srgbClr val="898989"/>
              </a:solidFill>
            </a:endParaRPr>
          </a:p>
        </p:txBody>
      </p:sp>
      <p:pic>
        <p:nvPicPr>
          <p:cNvPr id="1751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39001" y="3445212"/>
            <a:ext cx="5150013" cy="341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719486"/>
            <a:ext cx="6211094" cy="3425553"/>
          </a:xfrm>
          <a:prstGeom prst="rect">
            <a:avLst/>
          </a:prstGeom>
        </p:spPr>
        <p:txBody>
          <a:bodyPr wrap="square" numCol="1">
            <a:spAutoFit/>
          </a:bodyPr>
          <a:lstStyle/>
          <a:p>
            <a:pPr marL="1371600" lvl="2" indent="-457200">
              <a:lnSpc>
                <a:spcPct val="80000"/>
              </a:lnSpc>
              <a:buFont typeface="Arial" panose="020B0604020202020204" pitchFamily="34" charset="0"/>
              <a:buChar char="•"/>
              <a:defRPr/>
            </a:pPr>
            <a:r>
              <a:rPr lang="en-US" sz="3000" dirty="0" smtClean="0"/>
              <a:t>Warm </a:t>
            </a:r>
            <a:r>
              <a:rPr lang="en-US" sz="3000" dirty="0"/>
              <a:t>summers/cold winters – see 4 </a:t>
            </a:r>
            <a:r>
              <a:rPr lang="en-US" sz="3000" dirty="0" smtClean="0"/>
              <a:t>seasons</a:t>
            </a:r>
          </a:p>
          <a:p>
            <a:pPr marL="1371600" lvl="2" indent="-457200">
              <a:lnSpc>
                <a:spcPct val="80000"/>
              </a:lnSpc>
              <a:buFont typeface="Arial" panose="020B0604020202020204" pitchFamily="34" charset="0"/>
              <a:buChar char="•"/>
              <a:defRPr/>
            </a:pPr>
            <a:r>
              <a:rPr lang="en-US" sz="3000" dirty="0" smtClean="0"/>
              <a:t>Eastern U.S.</a:t>
            </a:r>
          </a:p>
          <a:p>
            <a:pPr marL="1371600" lvl="2" indent="-457200">
              <a:lnSpc>
                <a:spcPct val="80000"/>
              </a:lnSpc>
              <a:buFont typeface="Arial" panose="020B0604020202020204" pitchFamily="34" charset="0"/>
              <a:buChar char="•"/>
              <a:defRPr/>
            </a:pPr>
            <a:r>
              <a:rPr lang="en-US" sz="3000" dirty="0" smtClean="0"/>
              <a:t>Even rainfall</a:t>
            </a:r>
            <a:endParaRPr lang="en-US" sz="3000" dirty="0"/>
          </a:p>
          <a:p>
            <a:pPr marL="1371600" lvl="2" indent="-457200">
              <a:lnSpc>
                <a:spcPct val="80000"/>
              </a:lnSpc>
              <a:buFont typeface="Arial" panose="020B0604020202020204" pitchFamily="34" charset="0"/>
              <a:buChar char="•"/>
              <a:defRPr/>
            </a:pPr>
            <a:r>
              <a:rPr lang="en-US" sz="3000" dirty="0" smtClean="0"/>
              <a:t>Average </a:t>
            </a:r>
            <a:r>
              <a:rPr lang="en-US" sz="3000" dirty="0"/>
              <a:t>temp </a:t>
            </a:r>
            <a:r>
              <a:rPr lang="en-US" sz="3000" dirty="0" smtClean="0"/>
              <a:t>6-28C/43-82F</a:t>
            </a:r>
            <a:endParaRPr lang="en-US" sz="3000" dirty="0"/>
          </a:p>
          <a:p>
            <a:pPr marL="1371600" lvl="2" indent="-457200">
              <a:lnSpc>
                <a:spcPct val="80000"/>
              </a:lnSpc>
              <a:buFont typeface="Arial" panose="020B0604020202020204" pitchFamily="34" charset="0"/>
              <a:buChar char="•"/>
              <a:defRPr/>
            </a:pPr>
            <a:r>
              <a:rPr lang="en-US" sz="3000" dirty="0" smtClean="0"/>
              <a:t>Deciduous </a:t>
            </a:r>
            <a:r>
              <a:rPr lang="en-US" sz="3000" dirty="0"/>
              <a:t>trees – </a:t>
            </a:r>
            <a:r>
              <a:rPr lang="en-US" sz="3000" dirty="0" smtClean="0"/>
              <a:t>oaks</a:t>
            </a:r>
          </a:p>
          <a:p>
            <a:pPr marL="1371600" lvl="2" indent="-457200">
              <a:lnSpc>
                <a:spcPct val="80000"/>
              </a:lnSpc>
              <a:buFont typeface="Arial" panose="020B0604020202020204" pitchFamily="34" charset="0"/>
              <a:buChar char="•"/>
              <a:defRPr/>
            </a:pPr>
            <a:r>
              <a:rPr lang="en-US" sz="3000" dirty="0" smtClean="0"/>
              <a:t>Good topsoil</a:t>
            </a:r>
          </a:p>
          <a:p>
            <a:pPr marL="1371600" lvl="2" indent="-457200">
              <a:lnSpc>
                <a:spcPct val="80000"/>
              </a:lnSpc>
              <a:buFont typeface="Arial" panose="020B0604020202020204" pitchFamily="34" charset="0"/>
              <a:buChar char="•"/>
              <a:defRPr/>
            </a:pPr>
            <a:r>
              <a:rPr lang="en-US" sz="3000" dirty="0" smtClean="0"/>
              <a:t>White-tailed </a:t>
            </a:r>
            <a:r>
              <a:rPr lang="en-US" sz="3000" dirty="0"/>
              <a:t>deer, </a:t>
            </a:r>
            <a:r>
              <a:rPr lang="en-US" sz="3000" dirty="0" smtClean="0"/>
              <a:t>bobcats, turkey</a:t>
            </a:r>
            <a:r>
              <a:rPr sz="3000"/>
              <a:t>, black bears, raccoons </a:t>
            </a:r>
            <a:endParaRPr lang="en-US" sz="3000" dirty="0"/>
          </a:p>
        </p:txBody>
      </p:sp>
      <p:pic>
        <p:nvPicPr>
          <p:cNvPr id="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559139" y="4327411"/>
            <a:ext cx="3394920" cy="241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380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xfrm>
            <a:off x="1604810" y="-55959"/>
            <a:ext cx="1985684" cy="933450"/>
          </a:xfrm>
        </p:spPr>
        <p:txBody>
          <a:bodyPr numCol="1"/>
          <a:lstStyle/>
          <a:p>
            <a:r>
              <a:rPr lang="en-US" b="1" dirty="0" smtClean="0">
                <a:solidFill>
                  <a:schemeClr val="tx1"/>
                </a:solidFill>
                <a:ea typeface="ＭＳ Ｐゴシック" panose="020B0600070205080204" pitchFamily="34" charset="-128"/>
              </a:rPr>
              <a:t>Taiga</a:t>
            </a:r>
          </a:p>
        </p:txBody>
      </p:sp>
      <p:pic>
        <p:nvPicPr>
          <p:cNvPr id="17715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94156" y="38100"/>
            <a:ext cx="4241800" cy="3429000"/>
          </a:xfrm>
        </p:spPr>
      </p:pic>
      <p:sp>
        <p:nvSpPr>
          <p:cNvPr id="177157"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4CE784D5-4062-4822-A133-5FD760B608FF}" type="slidenum">
              <a:rPr lang="en-US" sz="1200">
                <a:solidFill>
                  <a:srgbClr val="898989"/>
                </a:solidFill>
              </a:rPr>
              <a:pPr algn="r" eaLnBrk="1" hangingPunct="1">
                <a:spcBef>
                  <a:spcPct val="0"/>
                </a:spcBef>
                <a:buFontTx/>
                <a:buNone/>
              </a:pPr>
              <a:t>37</a:t>
            </a:fld>
            <a:endParaRPr lang="en-US" sz="1200">
              <a:solidFill>
                <a:srgbClr val="898989"/>
              </a:solidFill>
            </a:endParaRPr>
          </a:p>
        </p:txBody>
      </p:sp>
      <p:pic>
        <p:nvPicPr>
          <p:cNvPr id="177158" name="Picture 6" descr="taiga_location_map00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694156" y="3692525"/>
            <a:ext cx="42291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63724"/>
            <a:ext cx="7202466" cy="4031873"/>
          </a:xfrm>
          <a:prstGeom prst="rect">
            <a:avLst/>
          </a:prstGeom>
        </p:spPr>
        <p:txBody>
          <a:bodyPr wrap="square" numCol="1">
            <a:spAutoFit/>
          </a:bodyPr>
          <a:lstStyle/>
          <a:p>
            <a:pPr lvl="2">
              <a:lnSpc>
                <a:spcPct val="80000"/>
              </a:lnSpc>
              <a:defRPr/>
            </a:pPr>
            <a:endParaRPr lang="en-US" sz="3200" dirty="0" smtClean="0"/>
          </a:p>
          <a:p>
            <a:pPr marL="1371600" lvl="2" indent="-457200">
              <a:lnSpc>
                <a:spcPct val="80000"/>
              </a:lnSpc>
              <a:buFont typeface="Arial" panose="020B0604020202020204" pitchFamily="34" charset="0"/>
              <a:buChar char="•"/>
              <a:defRPr/>
            </a:pPr>
            <a:r>
              <a:rPr lang="en-US" sz="3200" dirty="0" smtClean="0"/>
              <a:t>Also called Coniferous or</a:t>
            </a:r>
          </a:p>
          <a:p>
            <a:pPr marL="1371600" lvl="2" indent="-457200">
              <a:lnSpc>
                <a:spcPct val="80000"/>
              </a:lnSpc>
              <a:buFont typeface="Arial" panose="020B0604020202020204" pitchFamily="34" charset="0"/>
              <a:buChar char="•"/>
              <a:defRPr/>
            </a:pPr>
            <a:r>
              <a:rPr lang="en-US" sz="3200" dirty="0" smtClean="0"/>
              <a:t>Boreal Forest</a:t>
            </a:r>
          </a:p>
          <a:p>
            <a:pPr marL="1371600" lvl="2" indent="-457200">
              <a:lnSpc>
                <a:spcPct val="80000"/>
              </a:lnSpc>
              <a:buFont typeface="Arial" panose="020B0604020202020204" pitchFamily="34" charset="0"/>
              <a:buChar char="•"/>
              <a:defRPr/>
            </a:pPr>
            <a:r>
              <a:rPr lang="en-US" sz="3200" dirty="0" smtClean="0"/>
              <a:t>Long</a:t>
            </a:r>
            <a:r>
              <a:rPr lang="en-US" sz="3200" dirty="0"/>
              <a:t>, cold winters/short mild summers – </a:t>
            </a:r>
            <a:r>
              <a:rPr lang="en-US" sz="3200" dirty="0" smtClean="0"/>
              <a:t>Alaska</a:t>
            </a:r>
          </a:p>
          <a:p>
            <a:pPr marL="1371600" lvl="2" indent="-457200">
              <a:lnSpc>
                <a:spcPct val="80000"/>
              </a:lnSpc>
              <a:buFont typeface="Arial" panose="020B0604020202020204" pitchFamily="34" charset="0"/>
              <a:buChar char="•"/>
              <a:defRPr/>
            </a:pPr>
            <a:r>
              <a:rPr lang="en-US" sz="3200" dirty="0" smtClean="0"/>
              <a:t>Average temp </a:t>
            </a:r>
          </a:p>
          <a:p>
            <a:pPr lvl="2">
              <a:lnSpc>
                <a:spcPct val="80000"/>
              </a:lnSpc>
              <a:defRPr/>
            </a:pPr>
            <a:r>
              <a:rPr lang="en-US" sz="3200" dirty="0"/>
              <a:t>	</a:t>
            </a:r>
            <a:r>
              <a:rPr lang="en-US" sz="3200" dirty="0" smtClean="0"/>
              <a:t>-10-14C/14-57F</a:t>
            </a:r>
            <a:endParaRPr lang="en-US" sz="3200" dirty="0"/>
          </a:p>
          <a:p>
            <a:pPr marL="1371600" lvl="2" indent="-457200">
              <a:lnSpc>
                <a:spcPct val="80000"/>
              </a:lnSpc>
              <a:buFont typeface="Arial" panose="020B0604020202020204" pitchFamily="34" charset="0"/>
              <a:buChar char="•"/>
              <a:defRPr/>
            </a:pPr>
            <a:r>
              <a:rPr lang="en-US" sz="3200" dirty="0" smtClean="0"/>
              <a:t>Evergreen </a:t>
            </a:r>
            <a:r>
              <a:rPr lang="en-US" sz="3200" dirty="0"/>
              <a:t>trees – </a:t>
            </a:r>
            <a:r>
              <a:rPr lang="en-US" sz="3200" dirty="0" smtClean="0"/>
              <a:t>conifers</a:t>
            </a:r>
          </a:p>
          <a:p>
            <a:pPr marL="1371600" lvl="2" indent="-457200">
              <a:lnSpc>
                <a:spcPct val="80000"/>
              </a:lnSpc>
              <a:buFont typeface="Arial" panose="020B0604020202020204" pitchFamily="34" charset="0"/>
              <a:buChar char="•"/>
              <a:defRPr/>
            </a:pPr>
            <a:r>
              <a:rPr lang="en-US" sz="3200" dirty="0" smtClean="0"/>
              <a:t>Acidic soil</a:t>
            </a:r>
          </a:p>
          <a:p>
            <a:pPr marL="1371600" lvl="2" indent="-457200">
              <a:lnSpc>
                <a:spcPct val="80000"/>
              </a:lnSpc>
              <a:buFont typeface="Arial" panose="020B0604020202020204" pitchFamily="34" charset="0"/>
              <a:buChar char="•"/>
              <a:defRPr/>
            </a:pPr>
            <a:r>
              <a:rPr lang="en-US" sz="3200" dirty="0" smtClean="0"/>
              <a:t>Wolves</a:t>
            </a:r>
            <a:r>
              <a:rPr lang="en-US" sz="3200" dirty="0"/>
              <a:t>, </a:t>
            </a:r>
            <a:r>
              <a:rPr lang="en-US" sz="3200" dirty="0" smtClean="0"/>
              <a:t>moose/elk, </a:t>
            </a:r>
            <a:r>
              <a:rPr lang="en-US" sz="3200" dirty="0"/>
              <a:t>lynx</a:t>
            </a:r>
          </a:p>
        </p:txBody>
      </p:sp>
      <p:pic>
        <p:nvPicPr>
          <p:cNvPr id="8" name="Picture 6" descr="http://otteronarock.com/wp-content/uploads/2011/11/Lynx-by-Raymondbar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710086" y="4495597"/>
            <a:ext cx="2984070" cy="20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278031" y="4333125"/>
            <a:ext cx="2940365" cy="23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677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1981200" y="38100"/>
            <a:ext cx="2267812" cy="933450"/>
          </a:xfrm>
        </p:spPr>
        <p:txBody>
          <a:bodyPr numCol="1"/>
          <a:lstStyle/>
          <a:p>
            <a:r>
              <a:rPr lang="en-US" b="1" dirty="0" smtClean="0">
                <a:solidFill>
                  <a:schemeClr val="tx1"/>
                </a:solidFill>
                <a:ea typeface="ＭＳ Ｐゴシック" panose="020B0600070205080204" pitchFamily="34" charset="-128"/>
              </a:rPr>
              <a:t>Tundra</a:t>
            </a:r>
            <a:r>
              <a:rPr lang="en-US" dirty="0" smtClean="0">
                <a:solidFill>
                  <a:schemeClr val="bg1"/>
                </a:solidFill>
                <a:ea typeface="ＭＳ Ｐゴシック" panose="020B0600070205080204" pitchFamily="34" charset="-128"/>
              </a:rPr>
              <a:t> </a:t>
            </a:r>
          </a:p>
        </p:txBody>
      </p:sp>
      <p:pic>
        <p:nvPicPr>
          <p:cNvPr id="179203"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685309" y="154486"/>
            <a:ext cx="3385607" cy="3590795"/>
          </a:xfrm>
        </p:spPr>
      </p:pic>
      <p:sp>
        <p:nvSpPr>
          <p:cNvPr id="179204"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38F1FC1C-2646-4728-88A3-486EA20EFF1B}" type="slidenum">
              <a:rPr lang="en-US" sz="1200">
                <a:solidFill>
                  <a:srgbClr val="898989"/>
                </a:solidFill>
              </a:rPr>
              <a:pPr algn="r" eaLnBrk="1" hangingPunct="1">
                <a:spcBef>
                  <a:spcPct val="0"/>
                </a:spcBef>
                <a:buFontTx/>
                <a:buNone/>
              </a:pPr>
              <a:t>38</a:t>
            </a:fld>
            <a:endParaRPr lang="en-US" sz="1200">
              <a:solidFill>
                <a:srgbClr val="898989"/>
              </a:solidFill>
            </a:endParaRPr>
          </a:p>
        </p:txBody>
      </p:sp>
      <p:pic>
        <p:nvPicPr>
          <p:cNvPr id="179206" name="Picture 9" descr="tund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916428" y="3969290"/>
            <a:ext cx="4154488"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44" y="826221"/>
            <a:ext cx="6096000" cy="4524315"/>
          </a:xfrm>
          <a:prstGeom prst="rect">
            <a:avLst/>
          </a:prstGeom>
        </p:spPr>
        <p:txBody>
          <a:bodyPr numCol="1">
            <a:spAutoFit/>
          </a:bodyPr>
          <a:lstStyle/>
          <a:p>
            <a:pPr marL="1371600" lvl="2" indent="-457200">
              <a:lnSpc>
                <a:spcPct val="80000"/>
              </a:lnSpc>
              <a:buFont typeface="Arial" panose="020B0604020202020204" pitchFamily="34" charset="0"/>
              <a:buChar char="•"/>
              <a:defRPr/>
            </a:pPr>
            <a:r>
              <a:rPr lang="en-US" sz="3000" dirty="0" smtClean="0"/>
              <a:t>Freezing </a:t>
            </a:r>
            <a:r>
              <a:rPr lang="en-US" sz="3000" dirty="0"/>
              <a:t>winters/very short </a:t>
            </a:r>
            <a:r>
              <a:rPr lang="en-US" sz="3000" dirty="0" smtClean="0"/>
              <a:t>summers</a:t>
            </a:r>
          </a:p>
          <a:p>
            <a:pPr marL="1371600" lvl="2" indent="-457200">
              <a:lnSpc>
                <a:spcPct val="80000"/>
              </a:lnSpc>
              <a:buFont typeface="Arial" panose="020B0604020202020204" pitchFamily="34" charset="0"/>
              <a:buChar char="•"/>
              <a:defRPr/>
            </a:pPr>
            <a:r>
              <a:rPr lang="en-US" sz="3000" dirty="0" smtClean="0"/>
              <a:t>Long periods of darkness</a:t>
            </a:r>
            <a:endParaRPr lang="en-US" sz="3000" dirty="0"/>
          </a:p>
          <a:p>
            <a:pPr marL="1371600" lvl="2" indent="-457200">
              <a:lnSpc>
                <a:spcPct val="80000"/>
              </a:lnSpc>
              <a:buFont typeface="Arial" panose="020B0604020202020204" pitchFamily="34" charset="0"/>
              <a:buChar char="•"/>
              <a:defRPr/>
            </a:pPr>
            <a:r>
              <a:rPr lang="en-US" sz="3000" dirty="0" smtClean="0"/>
              <a:t>Average </a:t>
            </a:r>
            <a:r>
              <a:rPr lang="en-US" sz="3000" dirty="0"/>
              <a:t>temp </a:t>
            </a:r>
            <a:endParaRPr lang="en-US" sz="3000" dirty="0" smtClean="0"/>
          </a:p>
          <a:p>
            <a:pPr lvl="2">
              <a:lnSpc>
                <a:spcPct val="80000"/>
              </a:lnSpc>
              <a:defRPr/>
            </a:pPr>
            <a:r>
              <a:rPr lang="en-US" sz="3000" dirty="0"/>
              <a:t>	</a:t>
            </a:r>
            <a:r>
              <a:rPr lang="en-US" sz="3000" dirty="0" smtClean="0"/>
              <a:t>-</a:t>
            </a:r>
            <a:r>
              <a:rPr lang="en-US" sz="3000" dirty="0"/>
              <a:t>26-12C/-</a:t>
            </a:r>
            <a:r>
              <a:rPr lang="en-US" sz="3000" dirty="0" smtClean="0"/>
              <a:t>15-53F</a:t>
            </a:r>
          </a:p>
          <a:p>
            <a:pPr marL="1371600" lvl="2" indent="-457200">
              <a:lnSpc>
                <a:spcPct val="80000"/>
              </a:lnSpc>
              <a:buFont typeface="Arial" panose="020B0604020202020204" pitchFamily="34" charset="0"/>
              <a:buChar char="•"/>
              <a:defRPr/>
            </a:pPr>
            <a:r>
              <a:rPr lang="en-US" sz="3000" dirty="0" smtClean="0"/>
              <a:t>Permafrost </a:t>
            </a:r>
            <a:r>
              <a:rPr lang="en-US" sz="3000" dirty="0"/>
              <a:t>(ground is permanently frozen) – northern Alaska and </a:t>
            </a:r>
            <a:r>
              <a:rPr lang="en-US" sz="3000" dirty="0" smtClean="0"/>
              <a:t>Canada</a:t>
            </a:r>
          </a:p>
          <a:p>
            <a:pPr marL="1371600" lvl="2" indent="-457200">
              <a:lnSpc>
                <a:spcPct val="80000"/>
              </a:lnSpc>
              <a:buFont typeface="Arial" panose="020B0604020202020204" pitchFamily="34" charset="0"/>
              <a:buChar char="•"/>
              <a:defRPr/>
            </a:pPr>
            <a:r>
              <a:rPr lang="en-US" sz="3000" dirty="0" smtClean="0"/>
              <a:t>Very </a:t>
            </a:r>
            <a:r>
              <a:rPr lang="en-US" sz="3000" dirty="0"/>
              <a:t>little </a:t>
            </a:r>
            <a:r>
              <a:rPr lang="en-US" sz="3000" dirty="0" smtClean="0"/>
              <a:t>precipitation</a:t>
            </a:r>
          </a:p>
          <a:p>
            <a:pPr marL="1371600" lvl="2" indent="-457200">
              <a:lnSpc>
                <a:spcPct val="80000"/>
              </a:lnSpc>
              <a:buFont typeface="Arial" panose="020B0604020202020204" pitchFamily="34" charset="0"/>
              <a:buChar char="•"/>
              <a:defRPr/>
            </a:pPr>
            <a:r>
              <a:rPr lang="en-US" sz="3000" dirty="0" smtClean="0"/>
              <a:t>Lichens</a:t>
            </a:r>
            <a:endParaRPr lang="en-US" sz="3000" dirty="0"/>
          </a:p>
          <a:p>
            <a:pPr marL="1371600" lvl="2" indent="-457200">
              <a:lnSpc>
                <a:spcPct val="80000"/>
              </a:lnSpc>
              <a:buFont typeface="Arial" panose="020B0604020202020204" pitchFamily="34" charset="0"/>
              <a:buChar char="•"/>
              <a:defRPr/>
            </a:pPr>
            <a:r>
              <a:rPr lang="en-US" sz="3000" dirty="0" smtClean="0"/>
              <a:t>Caribou</a:t>
            </a:r>
            <a:r>
              <a:rPr lang="en-US" sz="3000" dirty="0"/>
              <a:t>, </a:t>
            </a:r>
            <a:r>
              <a:rPr lang="en-US" sz="3000" dirty="0" smtClean="0"/>
              <a:t>Lemmings, Arctic </a:t>
            </a:r>
            <a:r>
              <a:rPr lang="en-US" sz="3000" dirty="0"/>
              <a:t>Foxes</a:t>
            </a:r>
          </a:p>
        </p:txBody>
      </p:sp>
      <p:pic>
        <p:nvPicPr>
          <p:cNvPr id="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797468" y="4884268"/>
            <a:ext cx="2778412" cy="184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476860" y="1283652"/>
            <a:ext cx="3172484" cy="21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30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idx="4294967295"/>
          </p:nvPr>
        </p:nvSpPr>
        <p:spPr>
          <a:xfrm>
            <a:off x="2095500" y="249238"/>
            <a:ext cx="8229600" cy="876300"/>
          </a:xfrm>
        </p:spPr>
        <p:txBody>
          <a:bodyPr numCol="1"/>
          <a:lstStyle/>
          <a:p>
            <a:pPr algn="ctr"/>
            <a:r>
              <a:rPr lang="en-US" b="1" dirty="0" smtClean="0">
                <a:solidFill>
                  <a:schemeClr val="tx1"/>
                </a:solidFill>
                <a:ea typeface="ＭＳ Ｐゴシック" panose="020B0600070205080204" pitchFamily="34" charset="-128"/>
              </a:rPr>
              <a:t>Aquatic Biome Distribution </a:t>
            </a:r>
          </a:p>
        </p:txBody>
      </p:sp>
      <p:pic>
        <p:nvPicPr>
          <p:cNvPr id="161795"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52600" y="1125538"/>
            <a:ext cx="8915400" cy="5122862"/>
          </a:xfrm>
        </p:spPr>
      </p:pic>
      <p:sp>
        <p:nvSpPr>
          <p:cNvPr id="161796"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34B5E1B3-4C5F-4FAF-92F0-1894B95DE07E}" type="slidenum">
              <a:rPr lang="en-US" sz="1200">
                <a:solidFill>
                  <a:srgbClr val="898989"/>
                </a:solidFill>
              </a:rPr>
              <a:pPr algn="r" eaLnBrk="1" hangingPunct="1">
                <a:spcBef>
                  <a:spcPct val="0"/>
                </a:spcBef>
                <a:buFontTx/>
                <a:buNone/>
              </a:pPr>
              <a:t>39</a:t>
            </a:fld>
            <a:endParaRPr lang="en-US" sz="1200">
              <a:solidFill>
                <a:srgbClr val="898989"/>
              </a:solidFill>
            </a:endParaRPr>
          </a:p>
        </p:txBody>
      </p:sp>
    </p:spTree>
    <p:extLst>
      <p:ext uri="{BB962C8B-B14F-4D97-AF65-F5344CB8AC3E}">
        <p14:creationId xmlns:p14="http://schemas.microsoft.com/office/powerpoint/2010/main" val="407837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05836" y="112710"/>
            <a:ext cx="8229600" cy="876300"/>
          </a:xfrm>
        </p:spPr>
        <p:txBody>
          <a:bodyPr numCol="1"/>
          <a:lstStyle/>
          <a:p>
            <a:pPr algn="ctr"/>
            <a:r>
              <a:rPr lang="en-US" b="1" dirty="0" smtClean="0">
                <a:solidFill>
                  <a:schemeClr val="tx1"/>
                </a:solidFill>
                <a:ea typeface="ＭＳ Ｐゴシック" panose="020B0600070205080204" pitchFamily="34" charset="-128"/>
              </a:rPr>
              <a:t>Invasive/Introduced Species</a:t>
            </a:r>
          </a:p>
        </p:txBody>
      </p:sp>
      <p:sp>
        <p:nvSpPr>
          <p:cNvPr id="51203" name="Content Placeholder 2"/>
          <p:cNvSpPr>
            <a:spLocks noGrp="1"/>
          </p:cNvSpPr>
          <p:nvPr>
            <p:ph sz="half" idx="1"/>
          </p:nvPr>
        </p:nvSpPr>
        <p:spPr>
          <a:xfrm>
            <a:off x="726510" y="1295401"/>
            <a:ext cx="6969690" cy="4525963"/>
          </a:xfrm>
        </p:spPr>
        <p:txBody>
          <a:bodyPr numCol="1">
            <a:noAutofit/>
          </a:bodyPr>
          <a:lstStyle/>
          <a:p>
            <a:r>
              <a:rPr lang="en-US" sz="3200" dirty="0" smtClean="0">
                <a:solidFill>
                  <a:schemeClr val="tx1"/>
                </a:solidFill>
                <a:ea typeface="ＭＳ Ｐゴシック" panose="020B0600070205080204" pitchFamily="34" charset="-128"/>
              </a:rPr>
              <a:t>What’s the big deal?  </a:t>
            </a:r>
          </a:p>
          <a:p>
            <a:r>
              <a:rPr lang="en-US" sz="3200" dirty="0" smtClean="0">
                <a:solidFill>
                  <a:schemeClr val="tx1"/>
                </a:solidFill>
                <a:ea typeface="ＭＳ Ｐゴシック" panose="020B0600070205080204" pitchFamily="34" charset="-128"/>
              </a:rPr>
              <a:t>These species are free from predators, parasites and pathogens that limit their populations in their native habitats.</a:t>
            </a:r>
            <a:endParaRPr lang="en-US" sz="3200" dirty="0">
              <a:solidFill>
                <a:schemeClr val="tx1"/>
              </a:solidFill>
              <a:ea typeface="ＭＳ Ｐゴシック" panose="020B0600070205080204" pitchFamily="34" charset="-128"/>
            </a:endParaRPr>
          </a:p>
          <a:p>
            <a:r>
              <a:rPr lang="en-US" sz="3200" dirty="0" smtClean="0">
                <a:solidFill>
                  <a:schemeClr val="tx1"/>
                </a:solidFill>
                <a:ea typeface="ＭＳ Ｐゴシック" panose="020B0600070205080204" pitchFamily="34" charset="-128"/>
              </a:rPr>
              <a:t>These transplanted species </a:t>
            </a:r>
            <a:br>
              <a:rPr lang="en-US" sz="3200" dirty="0" smtClean="0">
                <a:solidFill>
                  <a:schemeClr val="tx1"/>
                </a:solidFill>
                <a:ea typeface="ＭＳ Ｐゴシック" panose="020B0600070205080204" pitchFamily="34" charset="-128"/>
              </a:rPr>
            </a:br>
            <a:r>
              <a:rPr lang="en-US" sz="3200" dirty="0" smtClean="0">
                <a:solidFill>
                  <a:schemeClr val="tx1"/>
                </a:solidFill>
                <a:ea typeface="ＭＳ Ｐゴシック" panose="020B0600070205080204" pitchFamily="34" charset="-128"/>
              </a:rPr>
              <a:t>disrupt their new community by preying on native organisms or outcompeting them for </a:t>
            </a:r>
            <a:br>
              <a:rPr lang="en-US" sz="3200" dirty="0" smtClean="0">
                <a:solidFill>
                  <a:schemeClr val="tx1"/>
                </a:solidFill>
                <a:ea typeface="ＭＳ Ｐゴシック" panose="020B0600070205080204" pitchFamily="34" charset="-128"/>
              </a:rPr>
            </a:br>
            <a:r>
              <a:rPr lang="en-US" sz="3200" dirty="0" smtClean="0">
                <a:solidFill>
                  <a:schemeClr val="tx1"/>
                </a:solidFill>
                <a:ea typeface="ＭＳ Ｐゴシック" panose="020B0600070205080204" pitchFamily="34" charset="-128"/>
              </a:rPr>
              <a:t>resources. </a:t>
            </a:r>
          </a:p>
        </p:txBody>
      </p:sp>
      <p:sp>
        <p:nvSpPr>
          <p:cNvPr id="5120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4E743C8-FCC5-4531-B69C-CC353CC30705}" type="slidenum">
              <a:rPr lang="en-US" sz="1200">
                <a:solidFill>
                  <a:srgbClr val="898989"/>
                </a:solidFill>
              </a:rPr>
              <a:pPr>
                <a:spcBef>
                  <a:spcPct val="0"/>
                </a:spcBef>
                <a:buFontTx/>
                <a:buNone/>
              </a:pPr>
              <a:t>4</a:t>
            </a:fld>
            <a:endParaRPr lang="en-US" sz="1200">
              <a:solidFill>
                <a:srgbClr val="898989"/>
              </a:solidFill>
            </a:endParaRPr>
          </a:p>
        </p:txBody>
      </p:sp>
      <p:pic>
        <p:nvPicPr>
          <p:cNvPr id="51205" name="Picture 2" descr="http://t1.gstatic.com/images?q=tbn:ANd9GcT7qf1hisOne88gErvko7eNku0WiYaWX0XTLgOriHEnzCnU4NsJ2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62360" y="1137588"/>
            <a:ext cx="2973387" cy="22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http://southernvisions.net/wp-content/uploads/2010/06/Barn-w-Kudzu-for-bl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80312" y="3563720"/>
            <a:ext cx="3956159" cy="26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3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idx="4294967295"/>
          </p:nvPr>
        </p:nvSpPr>
        <p:spPr>
          <a:xfrm>
            <a:off x="1468676" y="193676"/>
            <a:ext cx="9254647" cy="876300"/>
          </a:xfrm>
        </p:spPr>
        <p:txBody>
          <a:bodyPr numCol="1">
            <a:noAutofit/>
          </a:bodyPr>
          <a:lstStyle/>
          <a:p>
            <a:pPr algn="ctr"/>
            <a:r>
              <a:rPr lang="en-US" b="1" dirty="0" smtClean="0">
                <a:solidFill>
                  <a:schemeClr val="tx1"/>
                </a:solidFill>
                <a:ea typeface="ＭＳ Ｐゴシック" panose="020B0600070205080204" pitchFamily="34" charset="-128"/>
              </a:rPr>
              <a:t>Biosphere – all the biomes combined</a:t>
            </a:r>
          </a:p>
        </p:txBody>
      </p:sp>
      <p:pic>
        <p:nvPicPr>
          <p:cNvPr id="181251"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13121" y="1485743"/>
            <a:ext cx="8534400" cy="4975174"/>
          </a:xfrm>
        </p:spPr>
      </p:pic>
      <p:sp>
        <p:nvSpPr>
          <p:cNvPr id="181252" name="Slide Number Placeholder 4"/>
          <p:cNvSpPr txBox="1">
            <a:spLocks noGrp="1"/>
          </p:cNvSpPr>
          <p:nvPr/>
        </p:nvSpPr>
        <p:spPr>
          <a:xfrm>
            <a:off x="8077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fld id="{F0DA05D9-7AC8-47D5-9675-EB5867E3F0C8}" type="slidenum">
              <a:rPr lang="en-US" sz="1200">
                <a:solidFill>
                  <a:srgbClr val="898989"/>
                </a:solidFill>
              </a:rPr>
              <a:pPr algn="r" eaLnBrk="1" hangingPunct="1">
                <a:spcBef>
                  <a:spcPct val="0"/>
                </a:spcBef>
                <a:buFontTx/>
                <a:buNone/>
              </a:pPr>
              <a:t>40</a:t>
            </a:fld>
            <a:endParaRPr lang="en-US" sz="1200">
              <a:solidFill>
                <a:srgbClr val="898989"/>
              </a:solidFill>
            </a:endParaRPr>
          </a:p>
        </p:txBody>
      </p:sp>
    </p:spTree>
    <p:extLst>
      <p:ext uri="{BB962C8B-B14F-4D97-AF65-F5344CB8AC3E}">
        <p14:creationId xmlns:p14="http://schemas.microsoft.com/office/powerpoint/2010/main" val="2546288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953038" y="259936"/>
            <a:ext cx="8229600" cy="876300"/>
          </a:xfrm>
        </p:spPr>
        <p:txBody>
          <a:bodyPr numCol="1">
            <a:normAutofit/>
          </a:bodyPr>
          <a:lstStyle/>
          <a:p>
            <a:pPr algn="ctr"/>
            <a:r>
              <a:rPr lang="en-US" b="1" dirty="0">
                <a:solidFill>
                  <a:schemeClr val="tx1"/>
                </a:solidFill>
                <a:ea typeface="ＭＳ Ｐゴシック" panose="020B0600070205080204" pitchFamily="34" charset="-128"/>
              </a:rPr>
              <a:t>Guam: Brown Tree Snake</a:t>
            </a:r>
          </a:p>
        </p:txBody>
      </p:sp>
      <p:sp>
        <p:nvSpPr>
          <p:cNvPr id="53251" name="Content Placeholder 2"/>
          <p:cNvSpPr>
            <a:spLocks noGrp="1"/>
          </p:cNvSpPr>
          <p:nvPr>
            <p:ph sz="half" idx="1"/>
          </p:nvPr>
        </p:nvSpPr>
        <p:spPr>
          <a:xfrm>
            <a:off x="613775" y="1295400"/>
            <a:ext cx="5996575" cy="5105400"/>
          </a:xfrm>
        </p:spPr>
        <p:txBody>
          <a:bodyPr numCol="1"/>
          <a:lstStyle/>
          <a:p>
            <a:r>
              <a:rPr lang="en-US" sz="3200" dirty="0" smtClean="0">
                <a:solidFill>
                  <a:schemeClr val="tx1"/>
                </a:solidFill>
                <a:ea typeface="ＭＳ Ｐゴシック" panose="020B0600070205080204" pitchFamily="34" charset="-128"/>
              </a:rPr>
              <a:t>The brown tree snake was accidentally  introduced to Guam as a stowaway in military cargo from other parts of the South Pacific after World War II.  </a:t>
            </a:r>
          </a:p>
          <a:p>
            <a:r>
              <a:rPr lang="en-US" sz="3200" dirty="0" smtClean="0">
                <a:solidFill>
                  <a:schemeClr val="tx1"/>
                </a:solidFill>
                <a:ea typeface="ＭＳ Ｐゴシック" panose="020B0600070205080204" pitchFamily="34" charset="-128"/>
              </a:rPr>
              <a:t>Since then, 12 species of birds and 6 species of lizards the snakes ate have become extinct.  </a:t>
            </a:r>
          </a:p>
          <a:p>
            <a:r>
              <a:rPr lang="en-US" sz="3200" b="1" dirty="0" smtClean="0">
                <a:solidFill>
                  <a:schemeClr val="tx1"/>
                </a:solidFill>
                <a:ea typeface="ＭＳ Ｐゴシック" panose="020B0600070205080204" pitchFamily="34" charset="-128"/>
              </a:rPr>
              <a:t>Guam had no native snakes.</a:t>
            </a:r>
          </a:p>
          <a:p>
            <a:endParaRPr lang="en-US" dirty="0" smtClean="0">
              <a:ea typeface="ＭＳ Ｐゴシック" panose="020B0600070205080204" pitchFamily="34" charset="-128"/>
            </a:endParaRPr>
          </a:p>
        </p:txBody>
      </p:sp>
      <p:sp>
        <p:nvSpPr>
          <p:cNvPr id="5325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9C4D5B3-51AE-457A-B1BD-031D6A397F5B}" type="slidenum">
              <a:rPr lang="en-US" sz="1200">
                <a:solidFill>
                  <a:srgbClr val="898989"/>
                </a:solidFill>
              </a:rPr>
              <a:pPr>
                <a:spcBef>
                  <a:spcPct val="0"/>
                </a:spcBef>
                <a:buFontTx/>
                <a:buNone/>
              </a:pPr>
              <a:t>5</a:t>
            </a:fld>
            <a:endParaRPr lang="en-US" sz="1200">
              <a:solidFill>
                <a:srgbClr val="898989"/>
              </a:solidFill>
            </a:endParaRPr>
          </a:p>
        </p:txBody>
      </p:sp>
      <p:pic>
        <p:nvPicPr>
          <p:cNvPr id="53253" name="Picture 2" descr="http://www.fort.usgs.gov/resources/education/bts/images/ani/dispers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49267" y="977991"/>
            <a:ext cx="4300516" cy="50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3"/>
          <p:cNvSpPr txBox="1">
            <a:spLocks noChangeArrowheads="1"/>
          </p:cNvSpPr>
          <p:nvPr/>
        </p:nvSpPr>
        <p:spPr>
          <a:xfrm>
            <a:off x="7162800" y="5410200"/>
            <a:ext cx="347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sz="1800"/>
              <a:t>Dispersal of Brown Tree Snake</a:t>
            </a:r>
          </a:p>
        </p:txBody>
      </p:sp>
    </p:spTree>
    <p:extLst>
      <p:ext uri="{BB962C8B-B14F-4D97-AF65-F5344CB8AC3E}">
        <p14:creationId xmlns:p14="http://schemas.microsoft.com/office/powerpoint/2010/main" val="38024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70088" y="181802"/>
            <a:ext cx="8229600" cy="876300"/>
          </a:xfrm>
        </p:spPr>
        <p:txBody>
          <a:bodyPr numCol="1"/>
          <a:lstStyle/>
          <a:p>
            <a:pPr algn="ctr"/>
            <a:r>
              <a:rPr lang="en-US" b="1" dirty="0" smtClean="0">
                <a:solidFill>
                  <a:schemeClr val="tx1"/>
                </a:solidFill>
                <a:ea typeface="ＭＳ Ｐゴシック" panose="020B0600070205080204" pitchFamily="34" charset="-128"/>
              </a:rPr>
              <a:t>Southern U.S.: Kudzu Vine</a:t>
            </a:r>
          </a:p>
        </p:txBody>
      </p:sp>
      <p:sp>
        <p:nvSpPr>
          <p:cNvPr id="55299" name="Content Placeholder 2"/>
          <p:cNvSpPr>
            <a:spLocks noGrp="1"/>
          </p:cNvSpPr>
          <p:nvPr>
            <p:ph sz="half" idx="1"/>
          </p:nvPr>
        </p:nvSpPr>
        <p:spPr>
          <a:xfrm>
            <a:off x="663879" y="1219200"/>
            <a:ext cx="11060483" cy="2362200"/>
          </a:xfrm>
        </p:spPr>
        <p:txBody>
          <a:bodyPr numCol="1">
            <a:noAutofit/>
          </a:bodyPr>
          <a:lstStyle/>
          <a:p>
            <a:r>
              <a:rPr lang="en-US" sz="3200" dirty="0" smtClean="0">
                <a:solidFill>
                  <a:schemeClr val="tx1"/>
                </a:solidFill>
                <a:ea typeface="ＭＳ Ｐゴシック" panose="020B0600070205080204" pitchFamily="34" charset="-128"/>
              </a:rPr>
              <a:t>The Asian plant Kudzu was introduced by the U.S. Dept. of Agriculture with good intentions. </a:t>
            </a:r>
          </a:p>
          <a:p>
            <a:r>
              <a:rPr lang="en-US" sz="3200" dirty="0" smtClean="0">
                <a:solidFill>
                  <a:schemeClr val="tx1"/>
                </a:solidFill>
                <a:ea typeface="ＭＳ Ｐゴシック" panose="020B0600070205080204" pitchFamily="34" charset="-128"/>
              </a:rPr>
              <a:t>It was introduced from Japanese pavilion in the 1876 Centennial Exposition in Philadelphia. </a:t>
            </a:r>
          </a:p>
          <a:p>
            <a:r>
              <a:rPr lang="en-US" sz="3200" dirty="0" smtClean="0">
                <a:solidFill>
                  <a:schemeClr val="tx1"/>
                </a:solidFill>
                <a:ea typeface="ＭＳ Ｐゴシック" panose="020B0600070205080204" pitchFamily="34" charset="-128"/>
              </a:rPr>
              <a:t>It was to help control erosion but has taken over large areas of the landscape in the Southern U.S.</a:t>
            </a:r>
          </a:p>
        </p:txBody>
      </p:sp>
      <p:sp>
        <p:nvSpPr>
          <p:cNvPr id="5530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A070FCE-D413-49D7-BF96-FB2CEF1B0035}" type="slidenum">
              <a:rPr lang="en-US" sz="1200">
                <a:solidFill>
                  <a:srgbClr val="898989"/>
                </a:solidFill>
              </a:rPr>
              <a:pPr>
                <a:spcBef>
                  <a:spcPct val="0"/>
                </a:spcBef>
                <a:buFontTx/>
                <a:buNone/>
              </a:pPr>
              <a:t>6</a:t>
            </a:fld>
            <a:endParaRPr lang="en-US" sz="1200">
              <a:solidFill>
                <a:srgbClr val="898989"/>
              </a:solidFill>
            </a:endParaRPr>
          </a:p>
        </p:txBody>
      </p:sp>
      <p:pic>
        <p:nvPicPr>
          <p:cNvPr id="55301" name="Picture 2" descr="http://2.bp.blogspot.com/-Epv9B6Q4O68/TmeeolMSogI/AAAAAAAABJ8/N74U5KdLrtI/s400/kudzu%2B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90870" y="3854724"/>
            <a:ext cx="3233184" cy="287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http://t2.gstatic.com/images?q=tbn:ANd9GcQo4CVDhmsjoggUBEmtM0LKfkyiM2Yy25b8XmyJB8cdhTFBOCWopg&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61975" y="4251084"/>
            <a:ext cx="3120677" cy="233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8" descr="http://news.nationalgeographic.com/news/bigphotos/images/090812-kudzu-alcoholic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185523" y="4271500"/>
            <a:ext cx="3502475" cy="23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5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970088" y="342900"/>
            <a:ext cx="8229600" cy="876300"/>
          </a:xfrm>
        </p:spPr>
        <p:txBody>
          <a:bodyPr numCol="1"/>
          <a:lstStyle/>
          <a:p>
            <a:pPr algn="ctr"/>
            <a:r>
              <a:rPr lang="en-US" b="1" dirty="0" smtClean="0">
                <a:solidFill>
                  <a:schemeClr val="tx1"/>
                </a:solidFill>
                <a:ea typeface="ＭＳ Ｐゴシック" panose="020B0600070205080204" pitchFamily="34" charset="-128"/>
              </a:rPr>
              <a:t>New York: European Starling</a:t>
            </a:r>
          </a:p>
        </p:txBody>
      </p:sp>
      <p:sp>
        <p:nvSpPr>
          <p:cNvPr id="3" name="Content Placeholder 2"/>
          <p:cNvSpPr>
            <a:spLocks noGrp="1"/>
          </p:cNvSpPr>
          <p:nvPr>
            <p:ph sz="half" idx="1"/>
          </p:nvPr>
        </p:nvSpPr>
        <p:spPr>
          <a:xfrm>
            <a:off x="563671" y="1219201"/>
            <a:ext cx="11210795" cy="4793292"/>
          </a:xfrm>
        </p:spPr>
        <p:txBody>
          <a:bodyPr numCol="1">
            <a:normAutofit fontScale="47500" lnSpcReduction="20000"/>
          </a:bodyPr>
          <a:lstStyle/>
          <a:p>
            <a:pPr>
              <a:buFont typeface="Arial" charset="0"/>
              <a:buChar char="•"/>
              <a:defRPr/>
            </a:pPr>
            <a:r>
              <a:rPr lang="en-US" sz="6700" dirty="0" smtClean="0">
                <a:solidFill>
                  <a:schemeClr val="tx1"/>
                </a:solidFill>
              </a:rPr>
              <a:t>From the New York Times, 1990</a:t>
            </a:r>
          </a:p>
          <a:p>
            <a:pPr marL="0" indent="0">
              <a:buNone/>
              <a:defRPr/>
            </a:pPr>
            <a:r>
              <a:rPr lang="en-US" sz="5800" dirty="0">
                <a:solidFill>
                  <a:schemeClr val="tx1"/>
                </a:solidFill>
                <a:cs typeface="Times New Roman" pitchFamily="18" charset="0"/>
              </a:rPr>
              <a:t>The year was 1890 when an eccentric drug manufacturer named Eugene Schieffelin entered New York City's Central Park and released some 60 European starlings he had imported from England. In 1891 he loosed 40 more. Schieffelin's motives were as romantic as they were ill fated: he hoped to introduce into North America every bird mentioned by Shakespeare.</a:t>
            </a:r>
            <a:br>
              <a:rPr lang="en-US" sz="5800" dirty="0">
                <a:solidFill>
                  <a:schemeClr val="tx1"/>
                </a:solidFill>
                <a:cs typeface="Times New Roman" pitchFamily="18" charset="0"/>
              </a:rPr>
            </a:br>
            <a:endParaRPr lang="en-US" sz="5800" dirty="0">
              <a:solidFill>
                <a:schemeClr val="tx1"/>
              </a:solidFill>
              <a:cs typeface="Times New Roman" pitchFamily="18" charset="0"/>
            </a:endParaRPr>
          </a:p>
          <a:p>
            <a:pPr marL="0" indent="0">
              <a:buNone/>
              <a:defRPr/>
            </a:pPr>
            <a:r>
              <a:rPr lang="en-US" sz="5800" dirty="0">
                <a:solidFill>
                  <a:schemeClr val="tx1"/>
                </a:solidFill>
                <a:cs typeface="Times New Roman" pitchFamily="18" charset="0"/>
              </a:rPr>
              <a:t>Skylarks and song thrushes failed to thrive, but the enormity of his success with starlings continues to haunt us. This centennial year is worth observing as an object lesson in how even noble intentions can lead to disaster when humanity meddles with nature.</a:t>
            </a:r>
          </a:p>
          <a:p>
            <a:pPr>
              <a:buFont typeface="Arial" charset="0"/>
              <a:buChar char="•"/>
              <a:defRPr/>
            </a:pPr>
            <a:endParaRPr lang="en-US" dirty="0"/>
          </a:p>
        </p:txBody>
      </p:sp>
      <p:sp>
        <p:nvSpPr>
          <p:cNvPr id="5939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779671A-B341-485D-8BBC-9004C46E5C93}" type="slidenum">
              <a:rPr lang="en-US" sz="1200">
                <a:solidFill>
                  <a:srgbClr val="898989"/>
                </a:solidFill>
              </a:rPr>
              <a:pPr>
                <a:spcBef>
                  <a:spcPct val="0"/>
                </a:spcBef>
                <a:buFontTx/>
                <a:buNone/>
              </a:pPr>
              <a:t>7</a:t>
            </a:fld>
            <a:endParaRPr lang="en-US" sz="1200">
              <a:solidFill>
                <a:srgbClr val="898989"/>
              </a:solidFill>
            </a:endParaRPr>
          </a:p>
        </p:txBody>
      </p:sp>
    </p:spTree>
    <p:extLst>
      <p:ext uri="{BB962C8B-B14F-4D97-AF65-F5344CB8AC3E}">
        <p14:creationId xmlns:p14="http://schemas.microsoft.com/office/powerpoint/2010/main" val="824534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81200" y="190500"/>
            <a:ext cx="8229600" cy="876300"/>
          </a:xfrm>
        </p:spPr>
        <p:txBody>
          <a:bodyPr numCol="1"/>
          <a:lstStyle/>
          <a:p>
            <a:pPr algn="ctr"/>
            <a:r>
              <a:rPr lang="en-US" b="1" dirty="0" smtClean="0">
                <a:solidFill>
                  <a:schemeClr val="tx1"/>
                </a:solidFill>
                <a:ea typeface="ＭＳ Ｐゴシック" panose="020B0600070205080204" pitchFamily="34" charset="-128"/>
              </a:rPr>
              <a:t>New York: European Starling</a:t>
            </a:r>
          </a:p>
        </p:txBody>
      </p:sp>
      <p:sp>
        <p:nvSpPr>
          <p:cNvPr id="3" name="Content Placeholder 2"/>
          <p:cNvSpPr>
            <a:spLocks noGrp="1"/>
          </p:cNvSpPr>
          <p:nvPr>
            <p:ph sz="half" idx="1"/>
          </p:nvPr>
        </p:nvSpPr>
        <p:spPr>
          <a:xfrm>
            <a:off x="375781" y="1219200"/>
            <a:ext cx="7549019" cy="5181600"/>
          </a:xfrm>
        </p:spPr>
        <p:txBody>
          <a:bodyPr numCol="1">
            <a:noAutofit/>
          </a:bodyPr>
          <a:lstStyle/>
          <a:p>
            <a:pPr>
              <a:buFont typeface="Arial" charset="0"/>
              <a:buChar char="•"/>
              <a:defRPr/>
            </a:pPr>
            <a:r>
              <a:rPr lang="en-US" sz="3200" dirty="0">
                <a:solidFill>
                  <a:schemeClr val="tx1"/>
                </a:solidFill>
              </a:rPr>
              <a:t>From the New York Times, 1990 (cont.)</a:t>
            </a:r>
          </a:p>
          <a:p>
            <a:pPr marL="0" indent="0">
              <a:buNone/>
              <a:defRPr/>
            </a:pPr>
            <a:r>
              <a:rPr lang="en-US" sz="2800" dirty="0">
                <a:solidFill>
                  <a:schemeClr val="tx1"/>
                </a:solidFill>
                <a:cs typeface="Times New Roman" pitchFamily="18" charset="0"/>
              </a:rPr>
              <a:t>Today the starling is ubiquitous, with its purple and green iridescent plumage and its rasping, insistent call. It has distinguished itself as one of the costliest and most noxious birds on our continent</a:t>
            </a:r>
            <a:r>
              <a:rPr lang="en-US" sz="2800" dirty="0" smtClean="0">
                <a:solidFill>
                  <a:schemeClr val="tx1"/>
                </a:solidFill>
                <a:cs typeface="Times New Roman" pitchFamily="18" charset="0"/>
              </a:rPr>
              <a:t>.</a:t>
            </a:r>
            <a:endParaRPr lang="en-US" sz="2800" dirty="0">
              <a:solidFill>
                <a:schemeClr val="tx1"/>
              </a:solidFill>
              <a:cs typeface="Times New Roman" pitchFamily="18" charset="0"/>
            </a:endParaRPr>
          </a:p>
          <a:p>
            <a:pPr marL="0" indent="0">
              <a:buNone/>
              <a:defRPr/>
            </a:pPr>
            <a:r>
              <a:rPr lang="en-US" sz="2800" dirty="0">
                <a:solidFill>
                  <a:schemeClr val="tx1"/>
                </a:solidFill>
                <a:cs typeface="Times New Roman" pitchFamily="18" charset="0"/>
              </a:rPr>
              <a:t>Roosting in hordes of up to a million, starlings can devour vast stores of seed and fruit, offsetting whatever benefit they confer by eating insects. In a single day, a cloud of omnivorous starlings can gobble up 20 tons of potatoes.</a:t>
            </a:r>
            <a:endParaRPr lang="en-US" sz="2800" dirty="0">
              <a:solidFill>
                <a:schemeClr val="tx1"/>
              </a:solidFill>
            </a:endParaRPr>
          </a:p>
        </p:txBody>
      </p:sp>
      <p:sp>
        <p:nvSpPr>
          <p:cNvPr id="6144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BFE9FC8-2888-4863-980B-67101CADC7CB}" type="slidenum">
              <a:rPr lang="en-US" sz="1200">
                <a:solidFill>
                  <a:srgbClr val="898989"/>
                </a:solidFill>
              </a:rPr>
              <a:pPr>
                <a:spcBef>
                  <a:spcPct val="0"/>
                </a:spcBef>
                <a:buFontTx/>
                <a:buNone/>
              </a:pPr>
              <a:t>8</a:t>
            </a:fld>
            <a:endParaRPr lang="en-US" sz="1200">
              <a:solidFill>
                <a:srgbClr val="898989"/>
              </a:solidFill>
            </a:endParaRPr>
          </a:p>
        </p:txBody>
      </p:sp>
      <p:pic>
        <p:nvPicPr>
          <p:cNvPr id="61445" name="Picture 2" descr="http://oklahomabirdsandbutterflies.com/uploads/Image/Birds/Europrean_Starling_perf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01001" y="1066800"/>
            <a:ext cx="25447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http://upload.wikimedia.org/wikipedia/commons/b/b9/European_starling_eggs.jpg"/>
          <p:cNvPicPr>
            <a:picLocks noChangeAspect="1" noChangeArrowheads="1"/>
          </p:cNvPicPr>
          <p:nvPr/>
        </p:nvPicPr>
        <p:blipFill>
          <a:blip r:embed="rId4">
            <a:extLst>
              <a:ext uri="{28A0092B-C50C-407E-A947-70E740481C1C}">
                <a14:useLocalDpi xmlns:a14="http://schemas.microsoft.com/office/drawing/2010/main" val="0"/>
              </a:ext>
            </a:extLst>
          </a:blip>
          <a:srcRect l="21790" t="-1579" r="22630" b="24104"/>
          <a:stretch>
            <a:fillRect/>
          </a:stretch>
        </p:blipFill>
        <p:spPr>
          <a:xfrm>
            <a:off x="8054182" y="4191000"/>
            <a:ext cx="243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0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3DEA869-50A7-472B-ACD4-6C331B6FEDCE}" type="slidenum">
              <a:rPr lang="en-US" sz="1200">
                <a:solidFill>
                  <a:srgbClr val="898989"/>
                </a:solidFill>
              </a:rPr>
              <a:pPr>
                <a:spcBef>
                  <a:spcPct val="0"/>
                </a:spcBef>
                <a:buFontTx/>
                <a:buNone/>
              </a:pPr>
              <a:t>9</a:t>
            </a:fld>
            <a:endParaRPr lang="en-US" sz="1200">
              <a:solidFill>
                <a:srgbClr val="898989"/>
              </a:solidFill>
            </a:endParaRPr>
          </a:p>
        </p:txBody>
      </p:sp>
      <p:sp>
        <p:nvSpPr>
          <p:cNvPr id="63491" name="Title 1"/>
          <p:cNvSpPr>
            <a:spLocks noGrp="1"/>
          </p:cNvSpPr>
          <p:nvPr>
            <p:ph type="title"/>
          </p:nvPr>
        </p:nvSpPr>
        <p:spPr>
          <a:xfrm>
            <a:off x="2057400" y="99219"/>
            <a:ext cx="8686800" cy="990600"/>
          </a:xfrm>
        </p:spPr>
        <p:txBody>
          <a:bodyPr numCol="1"/>
          <a:lstStyle/>
          <a:p>
            <a:pPr algn="ctr"/>
            <a:r>
              <a:rPr lang="en-US" b="1" dirty="0" smtClean="0">
                <a:solidFill>
                  <a:schemeClr val="tx1"/>
                </a:solidFill>
                <a:ea typeface="ＭＳ Ｐゴシック" panose="020B0600070205080204" pitchFamily="34" charset="-128"/>
              </a:rPr>
              <a:t>Zebra Mussels</a:t>
            </a:r>
          </a:p>
        </p:txBody>
      </p:sp>
      <p:sp>
        <p:nvSpPr>
          <p:cNvPr id="63492" name="Content Placeholder 1"/>
          <p:cNvSpPr>
            <a:spLocks noGrp="1"/>
          </p:cNvSpPr>
          <p:nvPr>
            <p:ph sz="half" idx="2"/>
          </p:nvPr>
        </p:nvSpPr>
        <p:spPr>
          <a:xfrm>
            <a:off x="259894" y="986210"/>
            <a:ext cx="7496766" cy="4800600"/>
          </a:xfrm>
        </p:spPr>
        <p:txBody>
          <a:bodyPr numCol="1">
            <a:noAutofit/>
          </a:bodyPr>
          <a:lstStyle/>
          <a:p>
            <a:r>
              <a:rPr lang="en-US" sz="3200" dirty="0" smtClean="0">
                <a:solidFill>
                  <a:schemeClr val="tx1"/>
                </a:solidFill>
                <a:ea typeface="ＭＳ Ｐゴシック" panose="020B0600070205080204" pitchFamily="34" charset="-128"/>
              </a:rPr>
              <a:t>The native distribution of the species is in the Black Sea and Caspian Sea in Eurasia. </a:t>
            </a:r>
          </a:p>
          <a:p>
            <a:r>
              <a:rPr lang="en-US" sz="3200" dirty="0" smtClean="0">
                <a:solidFill>
                  <a:schemeClr val="tx1"/>
                </a:solidFill>
                <a:ea typeface="ＭＳ Ｐゴシック" panose="020B0600070205080204" pitchFamily="34" charset="-128"/>
              </a:rPr>
              <a:t>Zebra mussels have become an invasive species in North America, Great Britain, Ireland, Italy, Spain, and Sweden. </a:t>
            </a:r>
          </a:p>
          <a:p>
            <a:r>
              <a:rPr lang="en-US" sz="3200" dirty="0" smtClean="0">
                <a:solidFill>
                  <a:schemeClr val="tx1"/>
                </a:solidFill>
                <a:ea typeface="ＭＳ Ｐゴシック" panose="020B0600070205080204" pitchFamily="34" charset="-128"/>
              </a:rPr>
              <a:t>They disrupt the ecosystems by monotypic (one type) colonization, and damage harbors and waterways, ships and boats, and water treatment and power plants.</a:t>
            </a:r>
          </a:p>
        </p:txBody>
      </p:sp>
      <p:pic>
        <p:nvPicPr>
          <p:cNvPr id="63493" name="Picture 2" descr="File:Dreissena polymorph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943850" y="1243013"/>
            <a:ext cx="24765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4" descr="File:Zebra mussel GLERL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48601" y="3087688"/>
            <a:ext cx="279082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4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100</TotalTime>
  <Words>1464</Words>
  <Application>Microsoft Office PowerPoint</Application>
  <PresentationFormat>Widescreen</PresentationFormat>
  <Paragraphs>285</Paragraphs>
  <Slides>40</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ＭＳ Ｐゴシック</vt:lpstr>
      <vt:lpstr>Arial</vt:lpstr>
      <vt:lpstr>Calibri</vt:lpstr>
      <vt:lpstr>Corbel</vt:lpstr>
      <vt:lpstr>Symbol</vt:lpstr>
      <vt:lpstr>Times New Roman</vt:lpstr>
      <vt:lpstr>Verdana</vt:lpstr>
      <vt:lpstr>Wingdings</vt:lpstr>
      <vt:lpstr>Wingdings 2</vt:lpstr>
      <vt:lpstr>ヒラギノ角ゴ Pro W3</vt:lpstr>
      <vt:lpstr>Basis</vt:lpstr>
      <vt:lpstr>Equation</vt:lpstr>
      <vt:lpstr>Ecology</vt:lpstr>
      <vt:lpstr>Community Structure</vt:lpstr>
      <vt:lpstr>Biodiversity</vt:lpstr>
      <vt:lpstr>Invasive/Introduced Species</vt:lpstr>
      <vt:lpstr>Guam: Brown Tree Snake</vt:lpstr>
      <vt:lpstr>Southern U.S.: Kudzu Vine</vt:lpstr>
      <vt:lpstr>New York: European Starling</vt:lpstr>
      <vt:lpstr>New York: European Starling</vt:lpstr>
      <vt:lpstr>Zebra Mussels</vt:lpstr>
      <vt:lpstr>Zebra Mussels</vt:lpstr>
      <vt:lpstr>Measurement of Biodiversity</vt:lpstr>
      <vt:lpstr>Species Richness</vt:lpstr>
      <vt:lpstr>Sample Data</vt:lpstr>
      <vt:lpstr>Observation Of Sea Otter Populations  And Their Predation</vt:lpstr>
      <vt:lpstr>PowerPoint Presentation</vt:lpstr>
      <vt:lpstr>PowerPoint Presentation</vt:lpstr>
      <vt:lpstr>PowerPoint Presentation</vt:lpstr>
      <vt:lpstr>PowerPoint Presentation</vt:lpstr>
      <vt:lpstr>PowerPoint Presentation</vt:lpstr>
      <vt:lpstr>PowerPoint Presentation</vt:lpstr>
      <vt:lpstr>Sea Urchin Population vs. Kelp Density</vt:lpstr>
      <vt:lpstr>Factors that Impact Communities</vt:lpstr>
      <vt:lpstr>Defense Mechanisms</vt:lpstr>
      <vt:lpstr>Ecological Niches</vt:lpstr>
      <vt:lpstr>The Niche</vt:lpstr>
      <vt:lpstr>Succession</vt:lpstr>
      <vt:lpstr>Human Impact on Ecosystems</vt:lpstr>
      <vt:lpstr>Human Impact on Ecosystems</vt:lpstr>
      <vt:lpstr>Biomes </vt:lpstr>
      <vt:lpstr>Terrestrial Biomes </vt:lpstr>
      <vt:lpstr>Tropical  Rain Forest</vt:lpstr>
      <vt:lpstr>Savanna</vt:lpstr>
      <vt:lpstr>Desert </vt:lpstr>
      <vt:lpstr>Temperate Grasslands </vt:lpstr>
      <vt:lpstr>Chaparral- also called Scrubland</vt:lpstr>
      <vt:lpstr>Temperate Forest </vt:lpstr>
      <vt:lpstr>Taiga</vt:lpstr>
      <vt:lpstr>Tundra </vt:lpstr>
      <vt:lpstr>Aquatic Biome Distribution </vt:lpstr>
      <vt:lpstr>Biosphere – all the biomes combined</vt:lpstr>
    </vt:vector>
  </TitlesOfParts>
  <Company>Batesville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Hogan</dc:creator>
  <cp:lastModifiedBy>Samantha Hogan</cp:lastModifiedBy>
  <cp:revision>13</cp:revision>
  <dcterms:created xsi:type="dcterms:W3CDTF">2018-07-10T16:38:55Z</dcterms:created>
  <dcterms:modified xsi:type="dcterms:W3CDTF">2018-08-23T19:00:16Z</dcterms:modified>
</cp:coreProperties>
</file>