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B640682C-466A-4247-BCC3-B6206AF8EC4C}" type="datetimeFigureOut">
              <a:rPr lang="en-US" smtClean="0"/>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A4C785B0-2136-46C9-958B-8BB74C07A4ED}" type="slidenum">
              <a:rPr lang="en-US" smtClean="0"/>
              <a:t>‹#›</a:t>
            </a:fld>
            <a:endParaRPr lang="en-US"/>
          </a:p>
        </p:txBody>
      </p:sp>
    </p:spTree>
    <p:extLst>
      <p:ext uri="{BB962C8B-B14F-4D97-AF65-F5344CB8AC3E}">
        <p14:creationId xmlns:p14="http://schemas.microsoft.com/office/powerpoint/2010/main" val="311034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pPr eaLnBrk="1" hangingPunct="1">
              <a:spcBef>
                <a:spcPct val="0"/>
              </a:spcBef>
            </a:pPr>
            <a:endParaRPr lang="en-US" i="1" dirty="0" smtClean="0">
              <a:ea typeface="ＭＳ Ｐゴシック" pitchFamily="34" charset="-128"/>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a:solidFill>
                  <a:srgbClr val="000000"/>
                </a:solidFill>
                <a:latin typeface="Calibri" pitchFamily="34" charset="0"/>
              </a:rPr>
              <a:pPr eaLnBrk="1" hangingPunct="1"/>
              <a:t>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80693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10</a:t>
            </a:fld>
            <a:endParaRPr lang="en-US" dirty="0"/>
          </a:p>
        </p:txBody>
      </p:sp>
    </p:spTree>
    <p:extLst>
      <p:ext uri="{BB962C8B-B14F-4D97-AF65-F5344CB8AC3E}">
        <p14:creationId xmlns:p14="http://schemas.microsoft.com/office/powerpoint/2010/main" val="193997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11</a:t>
            </a:fld>
            <a:endParaRPr lang="en-US" dirty="0"/>
          </a:p>
        </p:txBody>
      </p:sp>
    </p:spTree>
    <p:extLst>
      <p:ext uri="{BB962C8B-B14F-4D97-AF65-F5344CB8AC3E}">
        <p14:creationId xmlns:p14="http://schemas.microsoft.com/office/powerpoint/2010/main" val="23065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12</a:t>
            </a:fld>
            <a:endParaRPr lang="en-US" dirty="0"/>
          </a:p>
        </p:txBody>
      </p:sp>
    </p:spTree>
    <p:extLst>
      <p:ext uri="{BB962C8B-B14F-4D97-AF65-F5344CB8AC3E}">
        <p14:creationId xmlns:p14="http://schemas.microsoft.com/office/powerpoint/2010/main" val="406663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eaLnBrk="1" hangingPunct="1">
              <a:lnSpc>
                <a:spcPct val="90000"/>
              </a:lnSpc>
            </a:pPr>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13</a:t>
            </a:fld>
            <a:endParaRPr lang="en-US" dirty="0"/>
          </a:p>
        </p:txBody>
      </p:sp>
    </p:spTree>
    <p:extLst>
      <p:ext uri="{BB962C8B-B14F-4D97-AF65-F5344CB8AC3E}">
        <p14:creationId xmlns:p14="http://schemas.microsoft.com/office/powerpoint/2010/main" val="380626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endParaRPr/>
          </a:p>
          <a:p>
            <a:endParaRPr lang="en-US" dirty="0" smtClean="0"/>
          </a:p>
          <a:p>
            <a:r>
              <a:rPr lang="en-US" dirty="0" smtClean="0"/>
              <a:t>Bird</a:t>
            </a:r>
            <a:r>
              <a:rPr lang="en-US" baseline="0" dirty="0" smtClean="0"/>
              <a:t> Flocking</a:t>
            </a:r>
            <a:endParaRPr lang="en-US" dirty="0" smtClean="0"/>
          </a:p>
          <a:p>
            <a:r>
              <a:rPr lang="en-US" dirty="0" smtClean="0"/>
              <a:t>Simulator:  http://www.lalena.com/ai/flock/</a:t>
            </a:r>
          </a:p>
          <a:p>
            <a:endParaRPr lang="en-US" dirty="0" smtClean="0"/>
          </a:p>
          <a:p>
            <a:r>
              <a:rPr lang="en-US" dirty="0" smtClean="0"/>
              <a:t>Dolphins</a:t>
            </a:r>
            <a:r>
              <a:rPr lang="en-US" baseline="0" dirty="0" smtClean="0"/>
              <a:t> &amp; Bats Biosonar</a:t>
            </a:r>
            <a:endParaRPr lang="en-US" dirty="0" smtClean="0"/>
          </a:p>
          <a:p>
            <a:r>
              <a:rPr lang="en-US" dirty="0" smtClean="0"/>
              <a:t>http://www.biosonar.bris.ac.uk/contentss.htm</a:t>
            </a:r>
          </a:p>
          <a:p>
            <a:endParaRPr lang="en-US" dirty="0" smtClean="0"/>
          </a:p>
          <a:p>
            <a:r>
              <a:rPr lang="en-US" dirty="0" smtClean="0"/>
              <a:t>EvoTutor</a:t>
            </a:r>
          </a:p>
          <a:p>
            <a:r>
              <a:rPr lang="en-US" dirty="0" smtClean="0"/>
              <a:t>http://www.evotutor.org/index.html</a:t>
            </a:r>
          </a:p>
          <a:p>
            <a:endParaRPr lang="en-US" dirty="0" smtClean="0"/>
          </a:p>
          <a:p>
            <a:r>
              <a:rPr lang="en-US" dirty="0" smtClean="0"/>
              <a:t>Pavlov</a:t>
            </a:r>
          </a:p>
          <a:p>
            <a:r>
              <a:rPr lang="en-US" dirty="0" smtClean="0"/>
              <a:t>http://www.brainviews.com/abFiles/AniPavlov.htm</a:t>
            </a:r>
          </a:p>
          <a:p>
            <a:endParaRPr lang="en-US" dirty="0" smtClean="0"/>
          </a:p>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14</a:t>
            </a:fld>
            <a:endParaRPr lang="en-US" dirty="0"/>
          </a:p>
        </p:txBody>
      </p:sp>
    </p:spTree>
    <p:extLst>
      <p:ext uri="{BB962C8B-B14F-4D97-AF65-F5344CB8AC3E}">
        <p14:creationId xmlns:p14="http://schemas.microsoft.com/office/powerpoint/2010/main" val="335567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15</a:t>
            </a:fld>
            <a:endParaRPr lang="en-US" dirty="0"/>
          </a:p>
        </p:txBody>
      </p:sp>
    </p:spTree>
    <p:extLst>
      <p:ext uri="{BB962C8B-B14F-4D97-AF65-F5344CB8AC3E}">
        <p14:creationId xmlns:p14="http://schemas.microsoft.com/office/powerpoint/2010/main" val="2389396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16</a:t>
            </a:fld>
            <a:endParaRPr lang="en-US" dirty="0"/>
          </a:p>
        </p:txBody>
      </p:sp>
    </p:spTree>
    <p:extLst>
      <p:ext uri="{BB962C8B-B14F-4D97-AF65-F5344CB8AC3E}">
        <p14:creationId xmlns:p14="http://schemas.microsoft.com/office/powerpoint/2010/main" val="116461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eaLnBrk="1" hangingPunct="1">
              <a:buClr>
                <a:srgbClr val="339933"/>
              </a:buClr>
              <a:tabLst>
                <a:tab pos="2743200" algn="l"/>
              </a:tabLst>
            </a:pPr>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17</a:t>
            </a:fld>
            <a:endParaRPr lang="en-US" dirty="0"/>
          </a:p>
        </p:txBody>
      </p:sp>
    </p:spTree>
    <p:extLst>
      <p:ext uri="{BB962C8B-B14F-4D97-AF65-F5344CB8AC3E}">
        <p14:creationId xmlns:p14="http://schemas.microsoft.com/office/powerpoint/2010/main" val="3226476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200" b="1" i="0" u="none" strike="noStrike" kern="1200" dirty="0" smtClean="0">
                <a:solidFill>
                  <a:schemeClr val="tx1"/>
                </a:solidFill>
                <a:effectLst/>
                <a:latin typeface="+mn-lt"/>
                <a:ea typeface="+mn-ea"/>
                <a:cs typeface="+mn-cs"/>
              </a:rPr>
              <a:t>LO 2.21</a:t>
            </a:r>
            <a:r>
              <a:rPr lang="en-US" dirty="0" smtClean="0"/>
              <a:t> </a:t>
            </a:r>
            <a:r>
              <a:rPr lang="en-US" sz="1200" b="0" i="0" u="none" strike="noStrike" kern="1200" dirty="0" smtClean="0">
                <a:solidFill>
                  <a:schemeClr val="tx1"/>
                </a:solidFill>
                <a:effectLst/>
                <a:latin typeface="+mn-lt"/>
                <a:ea typeface="+mn-ea"/>
                <a:cs typeface="+mn-cs"/>
              </a:rPr>
              <a:t>The student is able to justify the selection of the kind of data needed to answer scientific questions about the relevant mechanism that organisms use to respond to changes in their external environment.</a:t>
            </a:r>
            <a:r>
              <a:rPr lang="en-US" dirty="0" smtClean="0"/>
              <a:t> </a:t>
            </a:r>
          </a:p>
          <a:p>
            <a:r>
              <a:rPr lang="en-US" i="1" dirty="0" smtClean="0"/>
              <a:t>Include a connection between</a:t>
            </a:r>
            <a:r>
              <a:rPr lang="en-US" i="1" baseline="0" dirty="0" smtClean="0"/>
              <a:t> the slide and this LO – such as what kinds of data would one use to answer questions related to these behaviors?</a:t>
            </a:r>
            <a:endParaRPr lang="en-US" i="1"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18</a:t>
            </a:fld>
            <a:endParaRPr lang="en-US" dirty="0"/>
          </a:p>
        </p:txBody>
      </p:sp>
    </p:spTree>
    <p:extLst>
      <p:ext uri="{BB962C8B-B14F-4D97-AF65-F5344CB8AC3E}">
        <p14:creationId xmlns:p14="http://schemas.microsoft.com/office/powerpoint/2010/main" val="2864633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19</a:t>
            </a:fld>
            <a:endParaRPr lang="en-US" dirty="0"/>
          </a:p>
        </p:txBody>
      </p:sp>
    </p:spTree>
    <p:extLst>
      <p:ext uri="{BB962C8B-B14F-4D97-AF65-F5344CB8AC3E}">
        <p14:creationId xmlns:p14="http://schemas.microsoft.com/office/powerpoint/2010/main" val="288612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baseline="0" dirty="0" smtClean="0">
              <a:latin typeface="Arial" charset="0"/>
              <a:ea typeface="ヒラギノ角ゴ Pro W3" charset="0"/>
            </a:endParaRPr>
          </a:p>
          <a:p>
            <a:endParaRPr lang="en-US" sz="1600" b="1" dirty="0" smtClean="0">
              <a:solidFill>
                <a:schemeClr val="tx2"/>
              </a:solidFill>
              <a:cs typeface="ヒラギノ角ゴ Pro W3" charset="0"/>
            </a:endParaRPr>
          </a:p>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2</a:t>
            </a:fld>
            <a:endParaRPr lang="en-US" dirty="0"/>
          </a:p>
        </p:txBody>
      </p:sp>
    </p:spTree>
    <p:extLst>
      <p:ext uri="{BB962C8B-B14F-4D97-AF65-F5344CB8AC3E}">
        <p14:creationId xmlns:p14="http://schemas.microsoft.com/office/powerpoint/2010/main" val="167737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20</a:t>
            </a:fld>
            <a:endParaRPr lang="en-US" dirty="0"/>
          </a:p>
        </p:txBody>
      </p:sp>
    </p:spTree>
    <p:extLst>
      <p:ext uri="{BB962C8B-B14F-4D97-AF65-F5344CB8AC3E}">
        <p14:creationId xmlns:p14="http://schemas.microsoft.com/office/powerpoint/2010/main" val="1849016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21</a:t>
            </a:fld>
            <a:endParaRPr lang="en-US" dirty="0"/>
          </a:p>
        </p:txBody>
      </p:sp>
    </p:spTree>
    <p:extLst>
      <p:ext uri="{BB962C8B-B14F-4D97-AF65-F5344CB8AC3E}">
        <p14:creationId xmlns:p14="http://schemas.microsoft.com/office/powerpoint/2010/main" val="1589392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22</a:t>
            </a:fld>
            <a:endParaRPr lang="en-US" dirty="0"/>
          </a:p>
        </p:txBody>
      </p:sp>
    </p:spTree>
    <p:extLst>
      <p:ext uri="{BB962C8B-B14F-4D97-AF65-F5344CB8AC3E}">
        <p14:creationId xmlns:p14="http://schemas.microsoft.com/office/powerpoint/2010/main" val="1485418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23</a:t>
            </a:fld>
            <a:endParaRPr lang="en-US" dirty="0"/>
          </a:p>
        </p:txBody>
      </p:sp>
    </p:spTree>
    <p:extLst>
      <p:ext uri="{BB962C8B-B14F-4D97-AF65-F5344CB8AC3E}">
        <p14:creationId xmlns:p14="http://schemas.microsoft.com/office/powerpoint/2010/main" val="2922605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24</a:t>
            </a:fld>
            <a:endParaRPr lang="en-US" dirty="0"/>
          </a:p>
        </p:txBody>
      </p:sp>
    </p:spTree>
    <p:extLst>
      <p:ext uri="{BB962C8B-B14F-4D97-AF65-F5344CB8AC3E}">
        <p14:creationId xmlns:p14="http://schemas.microsoft.com/office/powerpoint/2010/main" val="26703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25</a:t>
            </a:fld>
            <a:endParaRPr lang="en-US" dirty="0"/>
          </a:p>
        </p:txBody>
      </p:sp>
    </p:spTree>
    <p:extLst>
      <p:ext uri="{BB962C8B-B14F-4D97-AF65-F5344CB8AC3E}">
        <p14:creationId xmlns:p14="http://schemas.microsoft.com/office/powerpoint/2010/main" val="427612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800"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3</a:t>
            </a:fld>
            <a:endParaRPr lang="en-US" dirty="0"/>
          </a:p>
        </p:txBody>
      </p:sp>
    </p:spTree>
    <p:extLst>
      <p:ext uri="{BB962C8B-B14F-4D97-AF65-F5344CB8AC3E}">
        <p14:creationId xmlns:p14="http://schemas.microsoft.com/office/powerpoint/2010/main" val="382318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buClr>
                <a:srgbClr val="339933"/>
              </a:buClr>
              <a:tabLst>
                <a:tab pos="2743200" algn="l"/>
              </a:tabLst>
            </a:pPr>
            <a:endParaRPr lang="en-US" dirty="0" smtClean="0"/>
          </a:p>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4</a:t>
            </a:fld>
            <a:endParaRPr lang="en-US" dirty="0"/>
          </a:p>
        </p:txBody>
      </p:sp>
    </p:spTree>
    <p:extLst>
      <p:ext uri="{BB962C8B-B14F-4D97-AF65-F5344CB8AC3E}">
        <p14:creationId xmlns:p14="http://schemas.microsoft.com/office/powerpoint/2010/main" val="336779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914400" rtl="0" eaLnBrk="1" latinLnBrk="0" hangingPunct="1">
              <a:lnSpc>
                <a:spcPct val="100000"/>
              </a:lnSpc>
              <a:spcBef>
                <a:spcPts val="0"/>
              </a:spcBef>
              <a:spcAft>
                <a:spcPts val="0"/>
              </a:spcAft>
              <a:buClrTx/>
              <a:buSzTx/>
              <a:buFontTx/>
              <a:buNone/>
              <a:tabLst/>
              <a:defRPr/>
            </a:pPr>
            <a:endParaRPr/>
          </a:p>
          <a:p>
            <a:pPr marL="0" marR="0" indent="0" algn="l" defTabSz="914400" rtl="0" eaLnBrk="1"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numCol="1"/>
          <a:lstStyle/>
          <a:p>
            <a:fld id="{684BE1D5-514E-4F37-AAEE-3A780DEFD8B8}" type="slidenum">
              <a:rPr lang="en-US" smtClean="0"/>
              <a:t>5</a:t>
            </a:fld>
            <a:endParaRPr lang="en-US" dirty="0"/>
          </a:p>
        </p:txBody>
      </p:sp>
    </p:spTree>
    <p:extLst>
      <p:ext uri="{BB962C8B-B14F-4D97-AF65-F5344CB8AC3E}">
        <p14:creationId xmlns:p14="http://schemas.microsoft.com/office/powerpoint/2010/main" val="334475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6</a:t>
            </a:fld>
            <a:endParaRPr lang="en-US" dirty="0"/>
          </a:p>
        </p:txBody>
      </p:sp>
    </p:spTree>
    <p:extLst>
      <p:ext uri="{BB962C8B-B14F-4D97-AF65-F5344CB8AC3E}">
        <p14:creationId xmlns:p14="http://schemas.microsoft.com/office/powerpoint/2010/main" val="189725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7</a:t>
            </a:fld>
            <a:endParaRPr lang="en-US" dirty="0"/>
          </a:p>
        </p:txBody>
      </p:sp>
    </p:spTree>
    <p:extLst>
      <p:ext uri="{BB962C8B-B14F-4D97-AF65-F5344CB8AC3E}">
        <p14:creationId xmlns:p14="http://schemas.microsoft.com/office/powerpoint/2010/main" val="106307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a:p>
        </p:txBody>
      </p:sp>
      <p:sp>
        <p:nvSpPr>
          <p:cNvPr id="4" name="Slide Number Placeholder 3"/>
          <p:cNvSpPr>
            <a:spLocks noGrp="1"/>
          </p:cNvSpPr>
          <p:nvPr>
            <p:ph type="sldNum" sz="quarter" idx="10"/>
          </p:nvPr>
        </p:nvSpPr>
        <p:spPr/>
        <p:txBody>
          <a:bodyPr numCol="1"/>
          <a:lstStyle/>
          <a:p>
            <a:fld id="{684BE1D5-514E-4F37-AAEE-3A780DEFD8B8}" type="slidenum">
              <a:rPr lang="en-US" smtClean="0"/>
              <a:t>8</a:t>
            </a:fld>
            <a:endParaRPr lang="en-US" dirty="0"/>
          </a:p>
        </p:txBody>
      </p:sp>
    </p:spTree>
    <p:extLst>
      <p:ext uri="{BB962C8B-B14F-4D97-AF65-F5344CB8AC3E}">
        <p14:creationId xmlns:p14="http://schemas.microsoft.com/office/powerpoint/2010/main" val="86006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84BE1D5-514E-4F37-AAEE-3A780DEFD8B8}" type="slidenum">
              <a:rPr lang="en-US" smtClean="0"/>
              <a:t>9</a:t>
            </a:fld>
            <a:endParaRPr lang="en-US" dirty="0"/>
          </a:p>
        </p:txBody>
      </p:sp>
    </p:spTree>
    <p:extLst>
      <p:ext uri="{BB962C8B-B14F-4D97-AF65-F5344CB8AC3E}">
        <p14:creationId xmlns:p14="http://schemas.microsoft.com/office/powerpoint/2010/main" val="126158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numCol="1"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numCol="1">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numCol="1"/>
          <a:lstStyle>
            <a:lvl1pPr>
              <a:defRPr>
                <a:solidFill>
                  <a:schemeClr val="accent1"/>
                </a:solidFill>
              </a:defRPr>
            </a:lvl1pPr>
          </a:lstStyle>
          <a:p>
            <a:fld id="{96DFF08F-DC6B-4601-B491-B0F83F6DD2DA}" type="datetimeFigureOut">
              <a:rPr lang="en-US" dirty="0"/>
              <a:pPr/>
              <a:t>8/15/2019</a:t>
            </a:fld>
            <a:endParaRPr lang="en-US" dirty="0"/>
          </a:p>
        </p:txBody>
      </p:sp>
      <p:sp>
        <p:nvSpPr>
          <p:cNvPr id="5" name="Footer Placeholder 4"/>
          <p:cNvSpPr>
            <a:spLocks noGrp="1"/>
          </p:cNvSpPr>
          <p:nvPr>
            <p:ph type="ftr" sz="quarter" idx="11"/>
          </p:nvPr>
        </p:nvSpPr>
        <p:spPr/>
        <p:txBody>
          <a:bodyPr numCol="1"/>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numCol="1"/>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numCol="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numCol="1"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numCol="1"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numCol="1"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numCol="1"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8" name="Footer Placeholder 7"/>
          <p:cNvSpPr>
            <a:spLocks noGrp="1"/>
          </p:cNvSpPr>
          <p:nvPr>
            <p:ph type="ftr" sz="quarter" idx="11"/>
          </p:nvPr>
        </p:nvSpPr>
        <p:spPr/>
        <p:txBody>
          <a:bodyPr numCol="1"/>
          <a:lstStyle/>
          <a:p>
            <a:endParaRPr lang="en-US" dirty="0"/>
          </a:p>
        </p:txBody>
      </p:sp>
      <p:sp>
        <p:nvSpPr>
          <p:cNvPr id="9" name="Slide Number Placeholder 8"/>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Date Placeholder 2"/>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4" name="Footer Placeholder 3"/>
          <p:cNvSpPr>
            <a:spLocks noGrp="1"/>
          </p:cNvSpPr>
          <p:nvPr>
            <p:ph type="ftr" sz="quarter" idx="11"/>
          </p:nvPr>
        </p:nvSpPr>
        <p:spPr/>
        <p:txBody>
          <a:bodyPr numCol="1"/>
          <a:lstStyle/>
          <a:p>
            <a:endParaRPr lang="en-US" dirty="0"/>
          </a:p>
        </p:txBody>
      </p:sp>
      <p:sp>
        <p:nvSpPr>
          <p:cNvPr id="5" name="Slide Number Placeholder 4"/>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3" name="Footer Placeholder 2"/>
          <p:cNvSpPr>
            <a:spLocks noGrp="1"/>
          </p:cNvSpPr>
          <p:nvPr>
            <p:ph type="ftr" sz="quarter" idx="11"/>
          </p:nvPr>
        </p:nvSpPr>
        <p:spPr/>
        <p:txBody>
          <a:bodyPr numCol="1"/>
          <a:lstStyle/>
          <a:p>
            <a:endParaRPr lang="en-US" dirty="0"/>
          </a:p>
        </p:txBody>
      </p:sp>
      <p:sp>
        <p:nvSpPr>
          <p:cNvPr id="4" name="Slide Number Placeholder 3"/>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numCol="1"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numCol="1">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numCol="1"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numCol="1"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numCol="1">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96DFF08F-DC6B-4601-B491-B0F83F6DD2DA}" type="datetimeFigureOut">
              <a:rPr lang="en-US" dirty="0"/>
              <a:t>8/15/2019</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numCol="1" rtlCol="0" anchor="ctr"/>
          <a:lstStyle>
            <a:lvl1pPr algn="l">
              <a:defRPr sz="1200">
                <a:solidFill>
                  <a:schemeClr val="accent1"/>
                </a:solidFill>
              </a:defRPr>
            </a:lvl1pPr>
          </a:lstStyle>
          <a:p>
            <a:fld id="{96DFF08F-DC6B-4601-B491-B0F83F6DD2DA}" type="datetimeFigureOut">
              <a:rPr lang="en-US" dirty="0"/>
              <a:pPr/>
              <a:t>8/15/2019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numCol="1"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numCol="1"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a:xfrm>
            <a:off x="5160722" y="2935266"/>
            <a:ext cx="568316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4800" b="1" dirty="0">
                <a:solidFill>
                  <a:srgbClr val="000000"/>
                </a:solidFill>
                <a:latin typeface="Calibri" pitchFamily="34" charset="0"/>
                <a:cs typeface="Calibri" pitchFamily="34" charset="0"/>
              </a:rPr>
              <a:t>Ecology</a:t>
            </a:r>
          </a:p>
          <a:p>
            <a:pPr algn="ctr" eaLnBrk="1" fontAlgn="base" hangingPunct="1">
              <a:spcBef>
                <a:spcPct val="0"/>
              </a:spcBef>
              <a:spcAft>
                <a:spcPct val="0"/>
              </a:spcAft>
            </a:pPr>
            <a:r>
              <a:rPr lang="en-US" sz="4800" b="1" dirty="0">
                <a:solidFill>
                  <a:srgbClr val="000000"/>
                </a:solidFill>
                <a:latin typeface="Calibri" pitchFamily="34" charset="0"/>
                <a:cs typeface="Calibri" pitchFamily="34" charset="0"/>
              </a:rPr>
              <a:t>Animal Behavior</a:t>
            </a:r>
          </a:p>
          <a:p>
            <a:pPr algn="ctr" eaLnBrk="1" fontAlgn="base" hangingPunct="1">
              <a:spcBef>
                <a:spcPct val="0"/>
              </a:spcBef>
              <a:spcAft>
                <a:spcPct val="0"/>
              </a:spcAft>
            </a:pPr>
            <a:endParaRPr lang="en-US" sz="3200" b="1" dirty="0">
              <a:solidFill>
                <a:srgbClr val="000000"/>
              </a:solidFill>
              <a:latin typeface="Calibri" pitchFamily="34" charset="0"/>
              <a:cs typeface="Calibri" pitchFamily="34" charset="0"/>
            </a:endParaRPr>
          </a:p>
          <a:p>
            <a:pPr eaLnBrk="1" fontAlgn="base" hangingPunct="1">
              <a:spcBef>
                <a:spcPct val="0"/>
              </a:spcBef>
              <a:spcAft>
                <a:spcPct val="0"/>
              </a:spcAft>
            </a:pPr>
            <a:endParaRPr lang="en-US" b="1" dirty="0">
              <a:solidFill>
                <a:srgbClr val="000000"/>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32" y="1680748"/>
            <a:ext cx="5318343" cy="3991390"/>
          </a:xfrm>
          <a:prstGeom prst="rect">
            <a:avLst/>
          </a:prstGeom>
        </p:spPr>
      </p:pic>
    </p:spTree>
    <p:extLst>
      <p:ext uri="{BB962C8B-B14F-4D97-AF65-F5344CB8AC3E}">
        <p14:creationId xmlns:p14="http://schemas.microsoft.com/office/powerpoint/2010/main" val="83079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776216" y="277660"/>
            <a:ext cx="8229600" cy="789140"/>
          </a:xfrm>
        </p:spPr>
        <p:txBody>
          <a:bodyPr numCol="1"/>
          <a:lstStyle/>
          <a:p>
            <a:pPr>
              <a:defRPr/>
            </a:pPr>
            <a:r>
              <a:rPr lang="en-US" b="1" dirty="0" smtClean="0">
                <a:solidFill>
                  <a:schemeClr val="tx1"/>
                </a:solidFill>
                <a:ea typeface="+mj-ea"/>
              </a:rPr>
              <a:t>Animal Signals &amp; Communication</a:t>
            </a:r>
          </a:p>
        </p:txBody>
      </p:sp>
      <p:sp>
        <p:nvSpPr>
          <p:cNvPr id="3" name="Rectangle 3"/>
          <p:cNvSpPr>
            <a:spLocks noGrp="1" noChangeArrowheads="1"/>
          </p:cNvSpPr>
          <p:nvPr>
            <p:ph idx="1"/>
          </p:nvPr>
        </p:nvSpPr>
        <p:spPr>
          <a:xfrm>
            <a:off x="538619" y="1066800"/>
            <a:ext cx="11198269" cy="2667000"/>
          </a:xfrm>
        </p:spPr>
        <p:txBody>
          <a:bodyPr numCol="1">
            <a:noAutofit/>
          </a:bodyPr>
          <a:lstStyle/>
          <a:p>
            <a:pPr lvl="1" eaLnBrk="1" hangingPunct="1">
              <a:lnSpc>
                <a:spcPct val="90000"/>
              </a:lnSpc>
            </a:pPr>
            <a:r>
              <a:rPr lang="en-US" sz="3200" dirty="0">
                <a:solidFill>
                  <a:schemeClr val="tx1"/>
                </a:solidFill>
                <a:latin typeface="Tw Cen MT" charset="0"/>
              </a:rPr>
              <a:t>Chemical Communication:</a:t>
            </a:r>
          </a:p>
          <a:p>
            <a:pPr lvl="2" eaLnBrk="1" hangingPunct="1">
              <a:lnSpc>
                <a:spcPct val="90000"/>
              </a:lnSpc>
            </a:pPr>
            <a:r>
              <a:rPr lang="en-US" sz="3200" dirty="0">
                <a:solidFill>
                  <a:schemeClr val="tx1"/>
                </a:solidFill>
                <a:latin typeface="Tw Cen MT" charset="0"/>
              </a:rPr>
              <a:t>Pheromones – important in reproduction behavior</a:t>
            </a:r>
          </a:p>
          <a:p>
            <a:pPr lvl="2" eaLnBrk="1" hangingPunct="1">
              <a:lnSpc>
                <a:spcPct val="90000"/>
              </a:lnSpc>
            </a:pPr>
            <a:r>
              <a:rPr lang="en-US" sz="3200" dirty="0" smtClean="0">
                <a:solidFill>
                  <a:schemeClr val="tx1"/>
                </a:solidFill>
                <a:latin typeface="Tw Cen MT" charset="0"/>
              </a:rPr>
              <a:t>Scents—important in marking territory or defense</a:t>
            </a:r>
            <a:endParaRPr lang="en-US" sz="3200" dirty="0">
              <a:solidFill>
                <a:schemeClr val="tx1"/>
              </a:solidFill>
              <a:latin typeface="Tw Cen MT" charset="0"/>
            </a:endParaRPr>
          </a:p>
          <a:p>
            <a:pPr lvl="1" eaLnBrk="1" hangingPunct="1">
              <a:lnSpc>
                <a:spcPct val="90000"/>
              </a:lnSpc>
            </a:pPr>
            <a:r>
              <a:rPr lang="en-US" sz="3200" dirty="0">
                <a:solidFill>
                  <a:schemeClr val="tx1"/>
                </a:solidFill>
                <a:latin typeface="Tw Cen MT" charset="0"/>
              </a:rPr>
              <a:t>Auditory Communication (vocalization):</a:t>
            </a:r>
          </a:p>
          <a:p>
            <a:pPr lvl="2" eaLnBrk="1" hangingPunct="1">
              <a:lnSpc>
                <a:spcPct val="90000"/>
              </a:lnSpc>
            </a:pPr>
            <a:r>
              <a:rPr lang="en-US" sz="3200" i="1" dirty="0">
                <a:solidFill>
                  <a:schemeClr val="tx1"/>
                </a:solidFill>
                <a:latin typeface="Tw Cen MT" charset="0"/>
              </a:rPr>
              <a:t>Drosophila</a:t>
            </a:r>
            <a:r>
              <a:rPr lang="en-US" sz="3200" dirty="0">
                <a:solidFill>
                  <a:schemeClr val="tx1"/>
                </a:solidFill>
                <a:latin typeface="Tw Cen MT" charset="0"/>
              </a:rPr>
              <a:t> males produce a </a:t>
            </a:r>
            <a:r>
              <a:rPr lang="en-US" sz="3200" dirty="0" smtClean="0">
                <a:solidFill>
                  <a:schemeClr val="tx1"/>
                </a:solidFill>
                <a:latin typeface="Tw Cen MT" charset="0"/>
              </a:rPr>
              <a:t>characteristic</a:t>
            </a:r>
            <a:r>
              <a:rPr lang="ja-JP" sz="3200" dirty="0">
                <a:solidFill>
                  <a:schemeClr val="tx1"/>
                </a:solidFill>
                <a:latin typeface="Tw Cen MT" charset="0"/>
              </a:rPr>
              <a:t> </a:t>
            </a:r>
            <a:r>
              <a:rPr lang="en-US" altLang="ja-JP" sz="3200" dirty="0" smtClean="0">
                <a:solidFill>
                  <a:schemeClr val="tx1"/>
                </a:solidFill>
                <a:latin typeface="Tw Cen MT" charset="0"/>
              </a:rPr>
              <a:t>“</a:t>
            </a:r>
            <a:r>
              <a:rPr lang="en-US" sz="3200" dirty="0" smtClean="0">
                <a:solidFill>
                  <a:schemeClr val="tx1"/>
                </a:solidFill>
                <a:latin typeface="Tw Cen MT" charset="0"/>
              </a:rPr>
              <a:t>song” </a:t>
            </a:r>
            <a:r>
              <a:rPr lang="en-US" sz="3200" dirty="0">
                <a:solidFill>
                  <a:schemeClr val="tx1"/>
                </a:solidFill>
                <a:latin typeface="Tw Cen MT" charset="0"/>
              </a:rPr>
              <a:t>by beating their wings, insects (innate, genetic)</a:t>
            </a:r>
          </a:p>
          <a:p>
            <a:pPr lvl="2" eaLnBrk="1" hangingPunct="1">
              <a:lnSpc>
                <a:spcPct val="90000"/>
              </a:lnSpc>
            </a:pPr>
            <a:r>
              <a:rPr lang="en-US" sz="3200" dirty="0">
                <a:solidFill>
                  <a:schemeClr val="tx1"/>
                </a:solidFill>
                <a:latin typeface="Tw Cen MT" charset="0"/>
              </a:rPr>
              <a:t>Mating songs in birds (innate &amp; learned)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91337" y="4530076"/>
            <a:ext cx="2877391" cy="2155839"/>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biology-blog.com/images/blogs/8-2008/gray-treefrogs-54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55240" y="4537804"/>
            <a:ext cx="3045770" cy="2170112"/>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descr="http://images.teamsugar.com/files/upl0/10/104166/08_2008/skun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22542" y="4537804"/>
            <a:ext cx="3042371" cy="218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9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11474" y="400050"/>
            <a:ext cx="9144000" cy="647700"/>
          </a:xfrm>
        </p:spPr>
        <p:txBody>
          <a:bodyPr numCol="1">
            <a:noAutofit/>
          </a:bodyPr>
          <a:lstStyle/>
          <a:p>
            <a:pPr algn="ctr">
              <a:defRPr/>
            </a:pPr>
            <a:r>
              <a:rPr lang="en-US" b="1" dirty="0" smtClean="0">
                <a:solidFill>
                  <a:schemeClr val="tx1"/>
                </a:solidFill>
                <a:ea typeface="+mj-ea"/>
              </a:rPr>
              <a:t>Environment &amp; Genetics</a:t>
            </a:r>
          </a:p>
        </p:txBody>
      </p:sp>
      <p:sp>
        <p:nvSpPr>
          <p:cNvPr id="3" name="Rectangle 3"/>
          <p:cNvSpPr txBox="1">
            <a:spLocks noChangeArrowheads="1"/>
          </p:cNvSpPr>
          <p:nvPr/>
        </p:nvSpPr>
        <p:spPr>
          <a:xfrm>
            <a:off x="563671" y="1447800"/>
            <a:ext cx="687678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dirty="0"/>
              <a:t>Environmental factors, such as the quality of the diet, the nature of social interactions, and opportunities for learning can influence the development of behaviors in every group of animals</a:t>
            </a:r>
          </a:p>
          <a:p>
            <a:pPr lvl="1" eaLnBrk="1" hangingPunct="1"/>
            <a:r>
              <a:rPr lang="en-US" sz="3200" dirty="0"/>
              <a:t>Example: Variations in diet led to rejection of mates in </a:t>
            </a:r>
            <a:r>
              <a:rPr lang="en-US" sz="3200" i="1" dirty="0"/>
              <a:t>Drosophila</a:t>
            </a:r>
          </a:p>
          <a:p>
            <a:pPr lvl="1" eaLnBrk="1" hangingPunct="1">
              <a:buFont typeface="Wingdings" charset="0"/>
              <a:buNone/>
            </a:pPr>
            <a:endParaRPr lang="en-US" sz="2000" dirty="0">
              <a:latin typeface="Tw Cen MT" charset="0"/>
            </a:endParaRPr>
          </a:p>
        </p:txBody>
      </p:sp>
      <p:pic>
        <p:nvPicPr>
          <p:cNvPr id="4" name="Picture 5" descr="drosophila"/>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903469" y="1696969"/>
            <a:ext cx="3332378" cy="3388859"/>
          </a:xfrm>
          <a:prstGeom prst="rect">
            <a:avLst/>
          </a:prstGeom>
          <a:noFill/>
        </p:spPr>
      </p:pic>
    </p:spTree>
    <p:extLst>
      <p:ext uri="{BB962C8B-B14F-4D97-AF65-F5344CB8AC3E}">
        <p14:creationId xmlns:p14="http://schemas.microsoft.com/office/powerpoint/2010/main" val="1994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dirty="0"/>
          </a:p>
        </p:txBody>
      </p:sp>
      <p:sp>
        <p:nvSpPr>
          <p:cNvPr id="5" name="Slide Number Placeholder 4"/>
          <p:cNvSpPr>
            <a:spLocks noGrp="1"/>
          </p:cNvSpPr>
          <p:nvPr>
            <p:ph type="sldNum" sz="quarter" idx="12"/>
          </p:nvPr>
        </p:nvSpPr>
        <p:spPr/>
        <p:txBody>
          <a:bodyPr numCol="1"/>
          <a:lstStyle/>
          <a:p>
            <a:pPr>
              <a:defRPr/>
            </a:pPr>
            <a:fld id="{F23AD739-A8F1-4DD7-A6A2-E1F076C47C56}" type="slidenum">
              <a:rPr lang="en-US" smtClean="0"/>
              <a:pPr>
                <a:defRPr/>
              </a:pPr>
              <a:t>12</a:t>
            </a:fld>
            <a:endParaRPr lang="en-US" dirty="0"/>
          </a:p>
        </p:txBody>
      </p:sp>
      <p:pic>
        <p:nvPicPr>
          <p:cNvPr id="6" name="Picture 11" descr="51_UN01Summary_C2-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791222" y="11430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a:xfrm>
            <a:off x="5257801" y="1295401"/>
            <a:ext cx="1235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lstStyle/>
          <a:p>
            <a:pPr>
              <a:lnSpc>
                <a:spcPct val="90000"/>
              </a:lnSpc>
            </a:pPr>
            <a:r>
              <a:rPr lang="en-US" sz="1700" b="1" dirty="0"/>
              <a:t>Imprinting</a:t>
            </a:r>
          </a:p>
        </p:txBody>
      </p:sp>
      <p:sp>
        <p:nvSpPr>
          <p:cNvPr id="8" name="Text Box 8"/>
          <p:cNvSpPr txBox="1">
            <a:spLocks noChangeArrowheads="1"/>
          </p:cNvSpPr>
          <p:nvPr/>
        </p:nvSpPr>
        <p:spPr>
          <a:xfrm>
            <a:off x="7696200" y="3429000"/>
            <a:ext cx="1671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lstStyle/>
          <a:p>
            <a:pPr>
              <a:lnSpc>
                <a:spcPct val="90000"/>
              </a:lnSpc>
            </a:pPr>
            <a:r>
              <a:rPr lang="en-US" sz="1700" b="1" dirty="0"/>
              <a:t>Spatial learning</a:t>
            </a:r>
          </a:p>
        </p:txBody>
      </p:sp>
      <p:sp>
        <p:nvSpPr>
          <p:cNvPr id="9" name="Text Box 7"/>
          <p:cNvSpPr txBox="1">
            <a:spLocks noChangeArrowheads="1"/>
          </p:cNvSpPr>
          <p:nvPr/>
        </p:nvSpPr>
        <p:spPr>
          <a:xfrm>
            <a:off x="4800601" y="2514600"/>
            <a:ext cx="16986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lstStyle/>
          <a:p>
            <a:pPr algn="ctr">
              <a:lnSpc>
                <a:spcPct val="90000"/>
              </a:lnSpc>
            </a:pPr>
            <a:r>
              <a:rPr lang="en-US" sz="1700" b="1" dirty="0"/>
              <a:t>Learning and</a:t>
            </a:r>
            <a:br>
              <a:rPr lang="en-US" sz="1700" b="1" dirty="0"/>
            </a:br>
            <a:r>
              <a:rPr lang="en-US" sz="1700" b="1" dirty="0"/>
              <a:t>problem solving</a:t>
            </a:r>
          </a:p>
        </p:txBody>
      </p:sp>
      <p:sp>
        <p:nvSpPr>
          <p:cNvPr id="10" name="Text Box 9"/>
          <p:cNvSpPr txBox="1">
            <a:spLocks noChangeArrowheads="1"/>
          </p:cNvSpPr>
          <p:nvPr/>
        </p:nvSpPr>
        <p:spPr>
          <a:xfrm>
            <a:off x="7620000" y="6172200"/>
            <a:ext cx="1671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lstStyle/>
          <a:p>
            <a:pPr>
              <a:lnSpc>
                <a:spcPct val="90000"/>
              </a:lnSpc>
            </a:pPr>
            <a:r>
              <a:rPr lang="en-US" sz="1700" b="1" dirty="0"/>
              <a:t>Social learning</a:t>
            </a:r>
          </a:p>
        </p:txBody>
      </p:sp>
      <p:sp>
        <p:nvSpPr>
          <p:cNvPr id="11" name="Text Box 10"/>
          <p:cNvSpPr txBox="1">
            <a:spLocks noChangeArrowheads="1"/>
          </p:cNvSpPr>
          <p:nvPr/>
        </p:nvSpPr>
        <p:spPr>
          <a:xfrm>
            <a:off x="2514600" y="6096001"/>
            <a:ext cx="21478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lstStyle/>
          <a:p>
            <a:pPr>
              <a:lnSpc>
                <a:spcPct val="90000"/>
              </a:lnSpc>
            </a:pPr>
            <a:r>
              <a:rPr lang="en-US" sz="1700" b="1" dirty="0">
                <a:solidFill>
                  <a:schemeClr val="bg1"/>
                </a:solidFill>
              </a:rPr>
              <a:t>Associative learning</a:t>
            </a:r>
          </a:p>
        </p:txBody>
      </p:sp>
      <p:sp>
        <p:nvSpPr>
          <p:cNvPr id="12" name="Text Box 6"/>
          <p:cNvSpPr txBox="1">
            <a:spLocks noChangeArrowheads="1"/>
          </p:cNvSpPr>
          <p:nvPr/>
        </p:nvSpPr>
        <p:spPr>
          <a:xfrm>
            <a:off x="2209800" y="3581400"/>
            <a:ext cx="1103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lstStyle/>
          <a:p>
            <a:pPr>
              <a:lnSpc>
                <a:spcPct val="90000"/>
              </a:lnSpc>
            </a:pPr>
            <a:r>
              <a:rPr lang="en-US" sz="1700" b="1" dirty="0"/>
              <a:t>Cognition</a:t>
            </a:r>
          </a:p>
        </p:txBody>
      </p:sp>
    </p:spTree>
    <p:extLst>
      <p:ext uri="{BB962C8B-B14F-4D97-AF65-F5344CB8AC3E}">
        <p14:creationId xmlns:p14="http://schemas.microsoft.com/office/powerpoint/2010/main" val="424339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981200" y="313151"/>
            <a:ext cx="8229600" cy="860072"/>
          </a:xfrm>
        </p:spPr>
        <p:txBody>
          <a:bodyPr numCol="1"/>
          <a:lstStyle/>
          <a:p>
            <a:pPr algn="ctr">
              <a:defRPr/>
            </a:pPr>
            <a:r>
              <a:rPr lang="en-US" b="1" dirty="0" smtClean="0">
                <a:solidFill>
                  <a:schemeClr val="tx1"/>
                </a:solidFill>
                <a:ea typeface="+mj-ea"/>
              </a:rPr>
              <a:t>Learning</a:t>
            </a:r>
          </a:p>
        </p:txBody>
      </p:sp>
      <p:sp>
        <p:nvSpPr>
          <p:cNvPr id="3" name="Rectangle 3"/>
          <p:cNvSpPr>
            <a:spLocks noGrp="1" noChangeArrowheads="1"/>
          </p:cNvSpPr>
          <p:nvPr>
            <p:ph idx="1"/>
          </p:nvPr>
        </p:nvSpPr>
        <p:spPr>
          <a:xfrm>
            <a:off x="475989" y="1219200"/>
            <a:ext cx="11398685" cy="5410200"/>
          </a:xfrm>
        </p:spPr>
        <p:txBody>
          <a:bodyPr numCol="1">
            <a:noAutofit/>
          </a:bodyPr>
          <a:lstStyle/>
          <a:p>
            <a:pPr eaLnBrk="1" hangingPunct="1">
              <a:lnSpc>
                <a:spcPct val="90000"/>
              </a:lnSpc>
            </a:pPr>
            <a:r>
              <a:rPr lang="en-US" sz="3200" b="1" dirty="0">
                <a:solidFill>
                  <a:schemeClr val="tx1"/>
                </a:solidFill>
              </a:rPr>
              <a:t>Learning</a:t>
            </a:r>
            <a:r>
              <a:rPr lang="en-US" sz="3200" dirty="0">
                <a:solidFill>
                  <a:schemeClr val="tx1"/>
                </a:solidFill>
              </a:rPr>
              <a:t> </a:t>
            </a:r>
            <a:r>
              <a:rPr lang="en-US" sz="3200" dirty="0" smtClean="0">
                <a:solidFill>
                  <a:schemeClr val="tx1"/>
                </a:solidFill>
              </a:rPr>
              <a:t>– the </a:t>
            </a:r>
            <a:r>
              <a:rPr lang="en-US" sz="3200" dirty="0">
                <a:solidFill>
                  <a:schemeClr val="tx1"/>
                </a:solidFill>
              </a:rPr>
              <a:t>modification of behavior based on specific experiences</a:t>
            </a:r>
          </a:p>
          <a:p>
            <a:pPr lvl="1" eaLnBrk="1" hangingPunct="1">
              <a:lnSpc>
                <a:spcPct val="90000"/>
              </a:lnSpc>
            </a:pPr>
            <a:r>
              <a:rPr lang="en-US" sz="3200" b="1" dirty="0">
                <a:solidFill>
                  <a:schemeClr val="tx1"/>
                </a:solidFill>
              </a:rPr>
              <a:t>Maturation</a:t>
            </a:r>
            <a:r>
              <a:rPr lang="en-US" sz="3200" dirty="0">
                <a:solidFill>
                  <a:schemeClr val="tx1"/>
                </a:solidFill>
              </a:rPr>
              <a:t>: behavior due to developing physiological changes  </a:t>
            </a:r>
          </a:p>
          <a:p>
            <a:pPr lvl="1" eaLnBrk="1" hangingPunct="1">
              <a:lnSpc>
                <a:spcPct val="90000"/>
              </a:lnSpc>
            </a:pPr>
            <a:r>
              <a:rPr lang="en-US" sz="3200" b="1" dirty="0">
                <a:solidFill>
                  <a:schemeClr val="tx1"/>
                </a:solidFill>
              </a:rPr>
              <a:t>Habituation: </a:t>
            </a:r>
            <a:r>
              <a:rPr lang="en-US" sz="3200" dirty="0">
                <a:solidFill>
                  <a:schemeClr val="tx1"/>
                </a:solidFill>
              </a:rPr>
              <a:t>loss of responsiveness to stimuli that convey little or no </a:t>
            </a:r>
            <a:r>
              <a:rPr lang="en-US" sz="3200" dirty="0" smtClean="0">
                <a:solidFill>
                  <a:schemeClr val="tx1"/>
                </a:solidFill>
              </a:rPr>
              <a:t>information</a:t>
            </a:r>
            <a:endParaRPr lang="en-US" sz="3200" dirty="0">
              <a:solidFill>
                <a:schemeClr val="tx1"/>
              </a:solidFill>
            </a:endParaRPr>
          </a:p>
          <a:p>
            <a:pPr lvl="1" eaLnBrk="1" hangingPunct="1">
              <a:lnSpc>
                <a:spcPct val="90000"/>
              </a:lnSpc>
            </a:pPr>
            <a:r>
              <a:rPr lang="en-US" sz="3200" b="1" dirty="0">
                <a:solidFill>
                  <a:schemeClr val="tx1"/>
                </a:solidFill>
              </a:rPr>
              <a:t>Spatial Learning</a:t>
            </a:r>
            <a:r>
              <a:rPr lang="en-US" sz="3200" dirty="0">
                <a:solidFill>
                  <a:schemeClr val="tx1"/>
                </a:solidFill>
              </a:rPr>
              <a:t>: the modification of behavior based on experience with the spatial structure of the environment, including the location of nest sites, hazards, food, and prospective </a:t>
            </a:r>
            <a:r>
              <a:rPr lang="en-US" sz="3200" dirty="0" smtClean="0">
                <a:solidFill>
                  <a:schemeClr val="tx1"/>
                </a:solidFill>
              </a:rPr>
              <a:t>mates</a:t>
            </a:r>
            <a:endParaRPr lang="en-US" sz="3200" dirty="0">
              <a:solidFill>
                <a:schemeClr val="tx1"/>
              </a:solidFill>
            </a:endParaRPr>
          </a:p>
          <a:p>
            <a:pPr lvl="1" eaLnBrk="1" hangingPunct="1">
              <a:lnSpc>
                <a:spcPct val="90000"/>
              </a:lnSpc>
            </a:pPr>
            <a:r>
              <a:rPr lang="en-US" sz="3200" b="1" dirty="0">
                <a:solidFill>
                  <a:schemeClr val="tx1"/>
                </a:solidFill>
              </a:rPr>
              <a:t>Associative Learning- </a:t>
            </a:r>
            <a:r>
              <a:rPr lang="en-US" sz="3200" dirty="0">
                <a:solidFill>
                  <a:schemeClr val="tx1"/>
                </a:solidFill>
              </a:rPr>
              <a:t>behavior through trial and error</a:t>
            </a:r>
          </a:p>
        </p:txBody>
      </p:sp>
    </p:spTree>
    <p:extLst>
      <p:ext uri="{BB962C8B-B14F-4D97-AF65-F5344CB8AC3E}">
        <p14:creationId xmlns:p14="http://schemas.microsoft.com/office/powerpoint/2010/main" val="141346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26923" y="183152"/>
            <a:ext cx="8229600" cy="858837"/>
          </a:xfrm>
        </p:spPr>
        <p:txBody>
          <a:bodyPr numCol="1"/>
          <a:lstStyle/>
          <a:p>
            <a:pPr algn="ctr">
              <a:defRPr/>
            </a:pPr>
            <a:r>
              <a:rPr lang="en-US" b="1" dirty="0" smtClean="0">
                <a:solidFill>
                  <a:schemeClr val="tx1"/>
                </a:solidFill>
                <a:ea typeface="+mj-ea"/>
              </a:rPr>
              <a:t>Associative Learning</a:t>
            </a:r>
          </a:p>
        </p:txBody>
      </p:sp>
      <p:sp>
        <p:nvSpPr>
          <p:cNvPr id="3" name="Rectangle 3"/>
          <p:cNvSpPr>
            <a:spLocks noGrp="1" noChangeArrowheads="1"/>
          </p:cNvSpPr>
          <p:nvPr>
            <p:ph idx="1"/>
          </p:nvPr>
        </p:nvSpPr>
        <p:spPr>
          <a:xfrm>
            <a:off x="526094" y="1066799"/>
            <a:ext cx="8354860" cy="5321475"/>
          </a:xfrm>
        </p:spPr>
        <p:txBody>
          <a:bodyPr numCol="1">
            <a:normAutofit/>
          </a:bodyPr>
          <a:lstStyle/>
          <a:p>
            <a:pPr eaLnBrk="1" hangingPunct="1">
              <a:lnSpc>
                <a:spcPct val="90000"/>
              </a:lnSpc>
            </a:pPr>
            <a:r>
              <a:rPr lang="en-US" sz="3200" dirty="0">
                <a:solidFill>
                  <a:schemeClr val="tx1"/>
                </a:solidFill>
              </a:rPr>
              <a:t>The ability of many animals to associate one feature of the environment with </a:t>
            </a:r>
            <a:r>
              <a:rPr lang="en-US" sz="3200" dirty="0" smtClean="0">
                <a:solidFill>
                  <a:schemeClr val="tx1"/>
                </a:solidFill>
              </a:rPr>
              <a:t>another</a:t>
            </a:r>
          </a:p>
          <a:p>
            <a:pPr lvl="1"/>
            <a:r>
              <a:rPr lang="en-US" sz="3200" b="1" dirty="0">
                <a:solidFill>
                  <a:schemeClr val="tx1"/>
                </a:solidFill>
              </a:rPr>
              <a:t>Classical Conditioning</a:t>
            </a:r>
            <a:endParaRPr lang="en-US" sz="3200" dirty="0">
              <a:solidFill>
                <a:schemeClr val="tx1"/>
              </a:solidFill>
            </a:endParaRPr>
          </a:p>
          <a:p>
            <a:pPr lvl="2"/>
            <a:r>
              <a:rPr lang="en-US" sz="3200" dirty="0">
                <a:solidFill>
                  <a:schemeClr val="tx1"/>
                </a:solidFill>
              </a:rPr>
              <a:t>arbitrary stimulus associated with reward </a:t>
            </a:r>
            <a:endParaRPr lang="en-US" sz="3200" dirty="0" smtClean="0">
              <a:solidFill>
                <a:schemeClr val="tx1"/>
              </a:solidFill>
            </a:endParaRPr>
          </a:p>
          <a:p>
            <a:pPr marL="548640" lvl="2" indent="0">
              <a:buNone/>
            </a:pPr>
            <a:r>
              <a:rPr lang="en-US" sz="3200" dirty="0">
                <a:solidFill>
                  <a:schemeClr val="tx1"/>
                </a:solidFill>
              </a:rPr>
              <a:t> </a:t>
            </a:r>
            <a:r>
              <a:rPr lang="en-US" sz="3200" dirty="0" smtClean="0">
                <a:solidFill>
                  <a:schemeClr val="tx1"/>
                </a:solidFill>
              </a:rPr>
              <a:t> or </a:t>
            </a:r>
            <a:r>
              <a:rPr lang="en-US" sz="3200" dirty="0">
                <a:solidFill>
                  <a:schemeClr val="tx1"/>
                </a:solidFill>
              </a:rPr>
              <a:t>punishment</a:t>
            </a:r>
          </a:p>
          <a:p>
            <a:pPr lvl="2"/>
            <a:r>
              <a:rPr lang="en-US" sz="3200" dirty="0" smtClean="0">
                <a:solidFill>
                  <a:schemeClr val="tx1"/>
                </a:solidFill>
              </a:rPr>
              <a:t>Pavlov’s Experiment</a:t>
            </a:r>
            <a:endParaRPr lang="en-US" sz="3200" dirty="0">
              <a:solidFill>
                <a:schemeClr val="tx1"/>
              </a:solidFill>
            </a:endParaRPr>
          </a:p>
          <a:p>
            <a:pPr lvl="1"/>
            <a:r>
              <a:rPr lang="en-US" sz="3200" b="1" dirty="0">
                <a:solidFill>
                  <a:schemeClr val="tx1"/>
                </a:solidFill>
              </a:rPr>
              <a:t>Operant Conditioning</a:t>
            </a:r>
            <a:endParaRPr lang="en-US" sz="3200" dirty="0">
              <a:solidFill>
                <a:schemeClr val="tx1"/>
              </a:solidFill>
            </a:endParaRPr>
          </a:p>
          <a:p>
            <a:pPr lvl="2"/>
            <a:r>
              <a:rPr lang="en-US" sz="3200" dirty="0" smtClean="0">
                <a:solidFill>
                  <a:schemeClr val="tx1"/>
                </a:solidFill>
              </a:rPr>
              <a:t>“trial-and-error learning”</a:t>
            </a:r>
            <a:endParaRPr lang="en-US" sz="3200" dirty="0">
              <a:solidFill>
                <a:schemeClr val="tx1"/>
              </a:solidFill>
            </a:endParaRPr>
          </a:p>
          <a:p>
            <a:pPr lvl="2"/>
            <a:r>
              <a:rPr lang="en-US" sz="3200" dirty="0">
                <a:solidFill>
                  <a:schemeClr val="tx1"/>
                </a:solidFill>
              </a:rPr>
              <a:t>Associates behavior with reward or </a:t>
            </a:r>
            <a:endParaRPr lang="en-US" sz="3200" dirty="0" smtClean="0">
              <a:solidFill>
                <a:schemeClr val="tx1"/>
              </a:solidFill>
            </a:endParaRPr>
          </a:p>
          <a:p>
            <a:pPr marL="548640" lvl="2" indent="0">
              <a:buNone/>
            </a:pPr>
            <a:r>
              <a:rPr lang="en-US" sz="3200" dirty="0">
                <a:solidFill>
                  <a:schemeClr val="tx1"/>
                </a:solidFill>
              </a:rPr>
              <a:t> </a:t>
            </a:r>
            <a:r>
              <a:rPr lang="en-US" sz="3200" dirty="0" smtClean="0">
                <a:solidFill>
                  <a:schemeClr val="tx1"/>
                </a:solidFill>
              </a:rPr>
              <a:t>  punishment – Skinner </a:t>
            </a:r>
            <a:r>
              <a:rPr lang="en-US" sz="3200" dirty="0">
                <a:solidFill>
                  <a:schemeClr val="tx1"/>
                </a:solidFill>
              </a:rPr>
              <a:t>Box</a:t>
            </a:r>
          </a:p>
          <a:p>
            <a:pPr eaLnBrk="1" hangingPunct="1">
              <a:lnSpc>
                <a:spcPct val="90000"/>
              </a:lnSpc>
            </a:pPr>
            <a:endParaRPr lang="en-US" sz="2800" dirty="0">
              <a:latin typeface="Tw Cen MT"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4076501043"/>
              </p:ext>
            </p:extLst>
          </p:nvPr>
        </p:nvGraphicFramePr>
        <p:xfrm>
          <a:off x="8382000" y="751562"/>
          <a:ext cx="3544412" cy="2139657"/>
        </p:xfrm>
        <a:graphic>
          <a:graphicData uri="http://schemas.openxmlformats.org/presentationml/2006/ole">
            <mc:AlternateContent xmlns:mc="http://schemas.openxmlformats.org/markup-compatibility/2006">
              <mc:Choice xmlns:v="urn:schemas-microsoft-com:vml" Requires="v">
                <p:oleObj spid="_x0000_s1032" r:id="rId4" imgW="0" imgH="0" progId="MS_ClipArt_Gallery">
                  <p:embed/>
                </p:oleObj>
              </mc:Choice>
              <mc:Fallback>
                <p:oleObj r:id="rId4" imgW="0" imgH="0" progId="MS_ClipArt_Gallery">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751562"/>
                        <a:ext cx="3544412" cy="213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1"/>
          <p:cNvPicPr>
            <a:picLocks noChangeAspect="1" noChangeArrowheads="1"/>
          </p:cNvPicPr>
          <p:nvPr/>
        </p:nvPicPr>
        <p:blipFill>
          <a:blip r:embed="rId6">
            <a:extLst>
              <a:ext uri="{28A0092B-C50C-407E-A947-70E740481C1C}">
                <a14:useLocalDpi xmlns:a14="http://schemas.microsoft.com/office/drawing/2010/main" val="0"/>
              </a:ext>
            </a:extLst>
          </a:blip>
          <a:srcRect l="1688" t="12000" r="2251" b="21001"/>
          <a:stretch>
            <a:fillRect/>
          </a:stretch>
        </p:blipFill>
        <p:spPr>
          <a:xfrm>
            <a:off x="8577818" y="2891219"/>
            <a:ext cx="3152775" cy="16478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t="12990"/>
          <a:stretch>
            <a:fillRect/>
          </a:stretch>
        </p:blipFill>
        <p:spPr>
          <a:xfrm>
            <a:off x="8663542" y="4592369"/>
            <a:ext cx="2981325" cy="19462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517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28385" y="409444"/>
            <a:ext cx="9018738" cy="688932"/>
          </a:xfrm>
        </p:spPr>
        <p:txBody>
          <a:bodyPr numCol="1">
            <a:noAutofit/>
          </a:bodyPr>
          <a:lstStyle/>
          <a:p>
            <a:pPr algn="ctr">
              <a:defRPr/>
            </a:pPr>
            <a:r>
              <a:rPr lang="en-US" b="1" dirty="0" smtClean="0">
                <a:solidFill>
                  <a:schemeClr val="tx1"/>
                </a:solidFill>
                <a:ea typeface="+mj-ea"/>
              </a:rPr>
              <a:t>Cognition &amp; Problem Solving</a:t>
            </a:r>
          </a:p>
        </p:txBody>
      </p:sp>
      <p:sp>
        <p:nvSpPr>
          <p:cNvPr id="7" name="Rectangle 3"/>
          <p:cNvSpPr>
            <a:spLocks noGrp="1" noChangeArrowheads="1"/>
          </p:cNvSpPr>
          <p:nvPr>
            <p:ph idx="1"/>
          </p:nvPr>
        </p:nvSpPr>
        <p:spPr>
          <a:xfrm>
            <a:off x="1052185" y="1066800"/>
            <a:ext cx="10484285" cy="2286000"/>
          </a:xfrm>
        </p:spPr>
        <p:txBody>
          <a:bodyPr numCol="1">
            <a:noAutofit/>
          </a:bodyPr>
          <a:lstStyle/>
          <a:p>
            <a:pPr eaLnBrk="1" hangingPunct="1"/>
            <a:r>
              <a:rPr lang="en-US" sz="3200" dirty="0">
                <a:solidFill>
                  <a:schemeClr val="tx1"/>
                </a:solidFill>
              </a:rPr>
              <a:t>The ability of </a:t>
            </a:r>
            <a:r>
              <a:rPr lang="en-US" sz="3200" dirty="0" smtClean="0">
                <a:solidFill>
                  <a:schemeClr val="tx1"/>
                </a:solidFill>
              </a:rPr>
              <a:t>an animal’s </a:t>
            </a:r>
            <a:r>
              <a:rPr lang="en-US" sz="3200" dirty="0">
                <a:solidFill>
                  <a:schemeClr val="tx1"/>
                </a:solidFill>
              </a:rPr>
              <a:t>nervous system to perceive, store, process, and use info gathered by sensory receptors</a:t>
            </a:r>
          </a:p>
          <a:p>
            <a:pPr eaLnBrk="1" hangingPunct="1"/>
            <a:r>
              <a:rPr lang="en-US" sz="3200" dirty="0">
                <a:solidFill>
                  <a:schemeClr val="tx1"/>
                </a:solidFill>
              </a:rPr>
              <a:t>Ex: monkey stacking boxes in order to reach bananas or the use of tools</a:t>
            </a:r>
            <a:endParaRPr lang="en-US" sz="3200" b="1" dirty="0">
              <a:solidFill>
                <a:schemeClr val="tx1"/>
              </a:solidFill>
            </a:endParaRPr>
          </a:p>
        </p:txBody>
      </p:sp>
      <p:pic>
        <p:nvPicPr>
          <p:cNvPr id="8" name="Picture 5" descr="51-13x-ChimpsToolMaking"/>
          <p:cNvPicPr>
            <a:picLocks noChangeAspect="1" noChangeArrowheads="1"/>
          </p:cNvPicPr>
          <p:nvPr/>
        </p:nvPicPr>
        <p:blipFill>
          <a:blip r:embed="rId3">
            <a:extLst>
              <a:ext uri="{28A0092B-C50C-407E-A947-70E740481C1C}">
                <a14:useLocalDpi xmlns:a14="http://schemas.microsoft.com/office/drawing/2010/main" val="0"/>
              </a:ext>
            </a:extLst>
          </a:blip>
          <a:srcRect r="51494"/>
          <a:stretch>
            <a:fillRect/>
          </a:stretch>
        </p:blipFill>
        <p:spPr>
          <a:xfrm>
            <a:off x="659639" y="3507589"/>
            <a:ext cx="3090862" cy="270351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l="19125" t="6000" r="22501" b="3000"/>
          <a:stretch>
            <a:fillRect/>
          </a:stretch>
        </p:blipFill>
        <p:spPr>
          <a:xfrm>
            <a:off x="4877802" y="3148552"/>
            <a:ext cx="2925913" cy="342159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l="16875" t="4500" r="20250" b="3000"/>
          <a:stretch>
            <a:fillRect/>
          </a:stretch>
        </p:blipFill>
        <p:spPr>
          <a:xfrm>
            <a:off x="8738993" y="3436153"/>
            <a:ext cx="2579687" cy="284638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3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0624"/>
            <a:ext cx="8229600" cy="842375"/>
          </a:xfrm>
        </p:spPr>
        <p:txBody>
          <a:bodyPr numCol="1"/>
          <a:lstStyle/>
          <a:p>
            <a:pPr algn="ctr"/>
            <a:r>
              <a:rPr lang="en-US" dirty="0" smtClean="0">
                <a:solidFill>
                  <a:schemeClr val="tx1"/>
                </a:solidFill>
              </a:rPr>
              <a:t>Interpret This Data</a:t>
            </a:r>
            <a:endParaRPr lang="en-US" dirty="0">
              <a:solidFill>
                <a:schemeClr val="tx1"/>
              </a:solidFill>
            </a:endParaRPr>
          </a:p>
        </p:txBody>
      </p:sp>
      <p:sp>
        <p:nvSpPr>
          <p:cNvPr id="4" name="Slide Number Placeholder 3"/>
          <p:cNvSpPr>
            <a:spLocks noGrp="1"/>
          </p:cNvSpPr>
          <p:nvPr>
            <p:ph type="sldNum" sz="quarter" idx="12"/>
          </p:nvPr>
        </p:nvSpPr>
        <p:spPr/>
        <p:txBody>
          <a:bodyPr numCol="1"/>
          <a:lstStyle/>
          <a:p>
            <a:pPr>
              <a:defRPr/>
            </a:pPr>
            <a:fld id="{777A361B-253D-4461-BB41-89D82972233F}" type="slidenum">
              <a:rPr lang="en-US" smtClean="0"/>
              <a:pPr>
                <a:defRPr/>
              </a:pPr>
              <a:t>16</a:t>
            </a:fld>
            <a:endParaRPr lang="en-US" dirty="0"/>
          </a:p>
        </p:txBody>
      </p:sp>
      <p:pic>
        <p:nvPicPr>
          <p:cNvPr id="6" name="Picture 5"/>
          <p:cNvPicPr>
            <a:picLocks noChangeAspect="1"/>
          </p:cNvPicPr>
          <p:nvPr/>
        </p:nvPicPr>
        <p:blipFill>
          <a:blip r:embed="rId3"/>
          <a:stretch>
            <a:fillRect/>
          </a:stretch>
        </p:blipFill>
        <p:spPr>
          <a:xfrm>
            <a:off x="2067316" y="1006658"/>
            <a:ext cx="8057367" cy="5399732"/>
          </a:xfrm>
          <a:prstGeom prst="rect">
            <a:avLst/>
          </a:prstGeom>
        </p:spPr>
      </p:pic>
    </p:spTree>
    <p:extLst>
      <p:ext uri="{BB962C8B-B14F-4D97-AF65-F5344CB8AC3E}">
        <p14:creationId xmlns:p14="http://schemas.microsoft.com/office/powerpoint/2010/main" val="1476294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a:xfrm>
            <a:off x="1981200" y="6553200"/>
            <a:ext cx="678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r>
              <a:rPr lang="en-US" sz="1200" dirty="0">
                <a:latin typeface="Times" charset="0"/>
              </a:rPr>
              <a:t>Copyright © 2002 Pearson Education, Inc., publishing as Benjamin Cummings</a:t>
            </a:r>
          </a:p>
        </p:txBody>
      </p:sp>
      <p:sp>
        <p:nvSpPr>
          <p:cNvPr id="17412" name="Text Box 4"/>
          <p:cNvSpPr txBox="1">
            <a:spLocks noChangeArrowheads="1"/>
          </p:cNvSpPr>
          <p:nvPr/>
        </p:nvSpPr>
        <p:spPr>
          <a:xfrm>
            <a:off x="2107207" y="1295400"/>
            <a:ext cx="1723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000" b="1" dirty="0"/>
              <a:t>Drop Height </a:t>
            </a:r>
            <a:br>
              <a:rPr lang="en-US" sz="2000" b="1" dirty="0"/>
            </a:br>
            <a:r>
              <a:rPr lang="en-US" sz="2000" b="1" dirty="0"/>
              <a:t>(m)</a:t>
            </a:r>
          </a:p>
        </p:txBody>
      </p:sp>
      <p:sp>
        <p:nvSpPr>
          <p:cNvPr id="17413" name="Text Box 5"/>
          <p:cNvSpPr txBox="1">
            <a:spLocks noChangeArrowheads="1"/>
          </p:cNvSpPr>
          <p:nvPr/>
        </p:nvSpPr>
        <p:spPr>
          <a:xfrm>
            <a:off x="4696828" y="1143001"/>
            <a:ext cx="18934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000" b="1" i="1" dirty="0"/>
              <a:t>N</a:t>
            </a:r>
            <a:r>
              <a:rPr lang="en-US" sz="2000" b="1" baseline="-25000" dirty="0"/>
              <a:t>avg </a:t>
            </a:r>
            <a:r>
              <a:rPr lang="en-US" sz="2000" b="1" dirty="0"/>
              <a:t>Drops </a:t>
            </a:r>
            <a:br>
              <a:rPr lang="en-US" sz="2000" b="1" dirty="0"/>
            </a:br>
            <a:r>
              <a:rPr lang="en-US" sz="2000" b="1" dirty="0"/>
              <a:t>Required</a:t>
            </a:r>
          </a:p>
          <a:p>
            <a:pPr algn="ctr"/>
            <a:r>
              <a:rPr lang="en-US" sz="2000" b="1" dirty="0"/>
              <a:t>to Break Shell</a:t>
            </a:r>
          </a:p>
        </p:txBody>
      </p:sp>
      <p:sp>
        <p:nvSpPr>
          <p:cNvPr id="17414" name="Text Box 6"/>
          <p:cNvSpPr txBox="1">
            <a:spLocks noChangeArrowheads="1"/>
          </p:cNvSpPr>
          <p:nvPr/>
        </p:nvSpPr>
        <p:spPr>
          <a:xfrm>
            <a:off x="6875630" y="1143000"/>
            <a:ext cx="41733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000" b="1" dirty="0"/>
              <a:t>(Drop Height </a:t>
            </a:r>
            <a:r>
              <a:rPr lang="en-US" sz="2000" b="1" dirty="0">
                <a:sym typeface="Symbol" charset="0"/>
              </a:rPr>
              <a:t> </a:t>
            </a:r>
            <a:r>
              <a:rPr lang="en-US" sz="2000" b="1" i="1" dirty="0">
                <a:sym typeface="Symbol" charset="0"/>
              </a:rPr>
              <a:t>N</a:t>
            </a:r>
            <a:r>
              <a:rPr lang="en-US" sz="2000" b="1" i="1" baseline="-25000" dirty="0">
                <a:sym typeface="Symbol" charset="0"/>
              </a:rPr>
              <a:t>avg</a:t>
            </a:r>
            <a:r>
              <a:rPr lang="en-US" sz="2000" b="1" dirty="0"/>
              <a:t> Drops)</a:t>
            </a:r>
            <a:br>
              <a:rPr lang="en-US" sz="2000" b="1" dirty="0"/>
            </a:br>
            <a:r>
              <a:rPr lang="en-US" sz="2000" b="1" dirty="0"/>
              <a:t>= “Cost−Benefit Analysis”</a:t>
            </a:r>
          </a:p>
          <a:p>
            <a:endParaRPr lang="en-US" sz="2400" b="1" dirty="0"/>
          </a:p>
        </p:txBody>
      </p:sp>
      <p:sp>
        <p:nvSpPr>
          <p:cNvPr id="17415" name="Line 7"/>
          <p:cNvSpPr>
            <a:spLocks noChangeShapeType="1"/>
          </p:cNvSpPr>
          <p:nvPr/>
        </p:nvSpPr>
        <p:spPr>
          <a:xfrm flipV="1">
            <a:off x="1905000" y="2362200"/>
            <a:ext cx="8534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numCol="1" anchor="ctr"/>
          <a:lstStyle/>
          <a:p>
            <a:endParaRPr lang="en-US" dirty="0"/>
          </a:p>
        </p:txBody>
      </p:sp>
      <p:sp>
        <p:nvSpPr>
          <p:cNvPr id="17416" name="Text Box 8"/>
          <p:cNvSpPr txBox="1">
            <a:spLocks noChangeArrowheads="1"/>
          </p:cNvSpPr>
          <p:nvPr/>
        </p:nvSpPr>
        <p:spPr>
          <a:xfrm>
            <a:off x="2667000" y="2590800"/>
            <a:ext cx="6858000" cy="31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tabLst>
                <a:tab pos="460375" algn="r"/>
                <a:tab pos="2913063" algn="r"/>
                <a:tab pos="5715000" algn="r"/>
              </a:tabLst>
              <a:defRPr>
                <a:solidFill>
                  <a:schemeClr val="tx1"/>
                </a:solidFill>
                <a:latin typeface="Arial" charset="0"/>
                <a:ea typeface="ＭＳ Ｐゴシック" charset="0"/>
              </a:defRPr>
            </a:lvl1pPr>
            <a:lvl2pPr marL="742950" indent="-285750">
              <a:tabLst>
                <a:tab pos="460375" algn="r"/>
                <a:tab pos="2913063" algn="r"/>
                <a:tab pos="5715000" algn="r"/>
              </a:tabLst>
              <a:defRPr>
                <a:solidFill>
                  <a:schemeClr val="tx1"/>
                </a:solidFill>
                <a:latin typeface="Arial" charset="0"/>
                <a:ea typeface="ＭＳ Ｐゴシック" charset="0"/>
              </a:defRPr>
            </a:lvl2pPr>
            <a:lvl3pPr marL="1143000" indent="-228600">
              <a:tabLst>
                <a:tab pos="460375" algn="r"/>
                <a:tab pos="2913063" algn="r"/>
                <a:tab pos="5715000" algn="r"/>
              </a:tabLst>
              <a:defRPr>
                <a:solidFill>
                  <a:schemeClr val="tx1"/>
                </a:solidFill>
                <a:latin typeface="Arial" charset="0"/>
                <a:ea typeface="ＭＳ Ｐゴシック" charset="0"/>
              </a:defRPr>
            </a:lvl3pPr>
            <a:lvl4pPr marL="1600200" indent="-228600">
              <a:tabLst>
                <a:tab pos="460375" algn="r"/>
                <a:tab pos="2913063" algn="r"/>
                <a:tab pos="5715000" algn="r"/>
              </a:tabLst>
              <a:defRPr>
                <a:solidFill>
                  <a:schemeClr val="tx1"/>
                </a:solidFill>
                <a:latin typeface="Arial" charset="0"/>
                <a:ea typeface="ＭＳ Ｐゴシック" charset="0"/>
              </a:defRPr>
            </a:lvl4pPr>
            <a:lvl5pPr marL="2057400" indent="-228600">
              <a:tabLst>
                <a:tab pos="460375" algn="r"/>
                <a:tab pos="2913063" algn="r"/>
                <a:tab pos="5715000" algn="r"/>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460375" algn="r"/>
                <a:tab pos="2913063" algn="r"/>
                <a:tab pos="5715000" algn="r"/>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460375" algn="r"/>
                <a:tab pos="2913063" algn="r"/>
                <a:tab pos="5715000" algn="r"/>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460375" algn="r"/>
                <a:tab pos="2913063" algn="r"/>
                <a:tab pos="5715000" algn="r"/>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460375" algn="r"/>
                <a:tab pos="2913063" algn="r"/>
                <a:tab pos="5715000" algn="r"/>
              </a:tabLst>
              <a:defRPr>
                <a:solidFill>
                  <a:schemeClr val="tx1"/>
                </a:solidFill>
                <a:latin typeface="Arial" charset="0"/>
                <a:ea typeface="ＭＳ Ｐゴシック" charset="0"/>
              </a:defRPr>
            </a:lvl9pPr>
          </a:lstStyle>
          <a:p>
            <a:pPr>
              <a:lnSpc>
                <a:spcPct val="125000"/>
              </a:lnSpc>
            </a:pPr>
            <a:r>
              <a:rPr lang="en-US" dirty="0">
                <a:latin typeface="Times" charset="0"/>
              </a:rPr>
              <a:t>	</a:t>
            </a:r>
            <a:r>
              <a:rPr lang="en-US" sz="3200" dirty="0">
                <a:latin typeface="Times" charset="0"/>
              </a:rPr>
              <a:t>2	                 55	110</a:t>
            </a:r>
          </a:p>
          <a:p>
            <a:pPr>
              <a:lnSpc>
                <a:spcPct val="125000"/>
              </a:lnSpc>
            </a:pPr>
            <a:r>
              <a:rPr lang="en-US" sz="3200" dirty="0">
                <a:latin typeface="Times" charset="0"/>
              </a:rPr>
              <a:t>	3	13	39</a:t>
            </a:r>
          </a:p>
          <a:p>
            <a:pPr>
              <a:lnSpc>
                <a:spcPct val="125000"/>
              </a:lnSpc>
            </a:pPr>
            <a:r>
              <a:rPr lang="en-US" sz="3200" dirty="0">
                <a:latin typeface="Times" charset="0"/>
              </a:rPr>
              <a:t>	5	6	30</a:t>
            </a:r>
          </a:p>
          <a:p>
            <a:pPr>
              <a:lnSpc>
                <a:spcPct val="125000"/>
              </a:lnSpc>
            </a:pPr>
            <a:r>
              <a:rPr lang="en-US" sz="3200" dirty="0">
                <a:latin typeface="Times" charset="0"/>
              </a:rPr>
              <a:t>	7	5	35</a:t>
            </a:r>
          </a:p>
          <a:p>
            <a:pPr>
              <a:lnSpc>
                <a:spcPct val="125000"/>
              </a:lnSpc>
            </a:pPr>
            <a:r>
              <a:rPr lang="en-US" sz="3200" dirty="0">
                <a:latin typeface="Times" charset="0"/>
              </a:rPr>
              <a:t>	15	4	60</a:t>
            </a:r>
          </a:p>
        </p:txBody>
      </p:sp>
      <p:sp>
        <p:nvSpPr>
          <p:cNvPr id="2" name="TextBox 1"/>
          <p:cNvSpPr txBox="1"/>
          <p:nvPr/>
        </p:nvSpPr>
        <p:spPr>
          <a:xfrm>
            <a:off x="1524000" y="194102"/>
            <a:ext cx="9144000" cy="769441"/>
          </a:xfrm>
          <a:prstGeom prst="rect">
            <a:avLst/>
          </a:prstGeom>
          <a:noFill/>
        </p:spPr>
        <p:txBody>
          <a:bodyPr wrap="square" numCol="1" rtlCol="0">
            <a:spAutoFit/>
          </a:bodyPr>
          <a:lstStyle/>
          <a:p>
            <a:pPr algn="ctr"/>
            <a:r>
              <a:rPr lang="en-US" sz="4400" b="1" dirty="0"/>
              <a:t>Crow &amp; Whelk Data </a:t>
            </a:r>
          </a:p>
        </p:txBody>
      </p:sp>
    </p:spTree>
    <p:extLst>
      <p:ext uri="{BB962C8B-B14F-4D97-AF65-F5344CB8AC3E}">
        <p14:creationId xmlns:p14="http://schemas.microsoft.com/office/powerpoint/2010/main" val="467492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numCol="1"/>
          <a:lstStyle/>
          <a:p>
            <a:pPr>
              <a:defRPr/>
            </a:pPr>
            <a:fld id="{F23AD739-A8F1-4DD7-A6A2-E1F076C47C56}" type="slidenum">
              <a:rPr lang="en-US" smtClean="0"/>
              <a:pPr>
                <a:defRPr/>
              </a:pPr>
              <a:t>18</a:t>
            </a:fld>
            <a:endParaRPr lang="en-US" dirty="0"/>
          </a:p>
        </p:txBody>
      </p:sp>
      <p:pic>
        <p:nvPicPr>
          <p:cNvPr id="6" name="Picture 1030" descr="2_15014_streit_der_riesenschidkroeten"/>
          <p:cNvPicPr>
            <a:picLocks noChangeAspect="1" noChangeArrowheads="1"/>
          </p:cNvPicPr>
          <p:nvPr/>
        </p:nvPicPr>
        <p:blipFill>
          <a:blip r:embed="rId3">
            <a:extLst>
              <a:ext uri="{28A0092B-C50C-407E-A947-70E740481C1C}">
                <a14:useLocalDpi xmlns:a14="http://schemas.microsoft.com/office/drawing/2010/main" val="0"/>
              </a:ext>
            </a:extLst>
          </a:blip>
          <a:srcRect l="4800" t="6857" r="4800" b="6857"/>
          <a:stretch>
            <a:fillRect/>
          </a:stretch>
        </p:blipFill>
        <p:spPr>
          <a:xfrm>
            <a:off x="8175232" y="979013"/>
            <a:ext cx="3666939" cy="2450815"/>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981200" y="212942"/>
            <a:ext cx="8229600" cy="853858"/>
          </a:xfrm>
        </p:spPr>
        <p:txBody>
          <a:bodyPr numCol="1"/>
          <a:lstStyle/>
          <a:p>
            <a:pPr algn="ctr" eaLnBrk="1" hangingPunct="1">
              <a:defRPr/>
            </a:pPr>
            <a:r>
              <a:rPr lang="en-US" b="1" dirty="0" smtClean="0">
                <a:solidFill>
                  <a:schemeClr val="tx1"/>
                </a:solidFill>
                <a:ea typeface="+mj-ea"/>
              </a:rPr>
              <a:t>Social Behavior</a:t>
            </a:r>
            <a:endParaRPr lang="en-US" b="1" dirty="0">
              <a:solidFill>
                <a:schemeClr val="tx1"/>
              </a:solidFill>
              <a:ea typeface="+mj-ea"/>
            </a:endParaRPr>
          </a:p>
        </p:txBody>
      </p:sp>
      <p:sp>
        <p:nvSpPr>
          <p:cNvPr id="8" name="Content Placeholder 2"/>
          <p:cNvSpPr>
            <a:spLocks noGrp="1"/>
          </p:cNvSpPr>
          <p:nvPr>
            <p:ph idx="1"/>
          </p:nvPr>
        </p:nvSpPr>
        <p:spPr>
          <a:xfrm>
            <a:off x="563671" y="1143000"/>
            <a:ext cx="7817287" cy="2895600"/>
          </a:xfrm>
        </p:spPr>
        <p:txBody>
          <a:bodyPr numCol="1">
            <a:normAutofit/>
          </a:bodyPr>
          <a:lstStyle/>
          <a:p>
            <a:pPr lvl="1" eaLnBrk="1" hangingPunct="1">
              <a:lnSpc>
                <a:spcPct val="80000"/>
              </a:lnSpc>
            </a:pPr>
            <a:r>
              <a:rPr lang="en-US" sz="3400" b="1" dirty="0">
                <a:solidFill>
                  <a:schemeClr val="tx1"/>
                </a:solidFill>
              </a:rPr>
              <a:t>Agonistic behavior </a:t>
            </a:r>
            <a:r>
              <a:rPr lang="en-US" sz="3400" dirty="0">
                <a:solidFill>
                  <a:schemeClr val="tx1"/>
                </a:solidFill>
              </a:rPr>
              <a:t>– contest behavior determining access to </a:t>
            </a:r>
            <a:r>
              <a:rPr lang="en-US" sz="3400" dirty="0" smtClean="0">
                <a:solidFill>
                  <a:schemeClr val="tx1"/>
                </a:solidFill>
              </a:rPr>
              <a:t>resources</a:t>
            </a:r>
            <a:endParaRPr lang="en-US" sz="3400" dirty="0">
              <a:solidFill>
                <a:schemeClr val="tx1"/>
              </a:solidFill>
            </a:endParaRPr>
          </a:p>
          <a:p>
            <a:pPr lvl="1" eaLnBrk="1" hangingPunct="1">
              <a:lnSpc>
                <a:spcPct val="80000"/>
              </a:lnSpc>
            </a:pPr>
            <a:r>
              <a:rPr lang="en-US" sz="3400" b="1" dirty="0">
                <a:solidFill>
                  <a:schemeClr val="tx1"/>
                </a:solidFill>
              </a:rPr>
              <a:t>Dominance hierarchy </a:t>
            </a:r>
            <a:r>
              <a:rPr lang="en-US" sz="3400" dirty="0">
                <a:solidFill>
                  <a:schemeClr val="tx1"/>
                </a:solidFill>
              </a:rPr>
              <a:t>-</a:t>
            </a:r>
            <a:r>
              <a:rPr lang="en-US" sz="3400" b="1" dirty="0">
                <a:solidFill>
                  <a:schemeClr val="tx1"/>
                </a:solidFill>
              </a:rPr>
              <a:t> </a:t>
            </a:r>
            <a:r>
              <a:rPr lang="en-US" sz="3400" dirty="0">
                <a:solidFill>
                  <a:schemeClr val="tx1"/>
                </a:solidFill>
              </a:rPr>
              <a:t>pecking </a:t>
            </a:r>
            <a:r>
              <a:rPr lang="en-US" sz="3400" dirty="0" smtClean="0">
                <a:solidFill>
                  <a:schemeClr val="tx1"/>
                </a:solidFill>
              </a:rPr>
              <a:t>order</a:t>
            </a:r>
            <a:endParaRPr lang="en-US" sz="3400" dirty="0">
              <a:solidFill>
                <a:schemeClr val="tx1"/>
              </a:solidFill>
            </a:endParaRPr>
          </a:p>
          <a:p>
            <a:pPr lvl="1" eaLnBrk="1" hangingPunct="1">
              <a:lnSpc>
                <a:spcPct val="80000"/>
              </a:lnSpc>
            </a:pPr>
            <a:r>
              <a:rPr lang="en-US" sz="3400" b="1" dirty="0">
                <a:solidFill>
                  <a:schemeClr val="tx1"/>
                </a:solidFill>
              </a:rPr>
              <a:t>Territoriality</a:t>
            </a:r>
            <a:r>
              <a:rPr lang="en-US" sz="3400" dirty="0">
                <a:solidFill>
                  <a:schemeClr val="tx1"/>
                </a:solidFill>
              </a:rPr>
              <a:t> - defending an area against </a:t>
            </a:r>
            <a:r>
              <a:rPr lang="en-US" sz="3400" dirty="0" smtClean="0">
                <a:solidFill>
                  <a:schemeClr val="tx1"/>
                </a:solidFill>
              </a:rPr>
              <a:t>others</a:t>
            </a:r>
            <a:endParaRPr lang="en-US" sz="3400" dirty="0">
              <a:solidFill>
                <a:schemeClr val="tx1"/>
              </a:solidFill>
            </a:endParaRPr>
          </a:p>
        </p:txBody>
      </p:sp>
      <p:pic>
        <p:nvPicPr>
          <p:cNvPr id="9" name="Picture 1029" descr="51-19-SnakesRitualWrestl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230847" y="3807912"/>
            <a:ext cx="3450921" cy="2664079"/>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1" descr="51-12b-BearsPlaying"/>
          <p:cNvPicPr>
            <a:picLocks noChangeAspect="1" noChangeArrowheads="1"/>
          </p:cNvPicPr>
          <p:nvPr/>
        </p:nvPicPr>
        <p:blipFill>
          <a:blip r:embed="rId5">
            <a:extLst>
              <a:ext uri="{28A0092B-C50C-407E-A947-70E740481C1C}">
                <a14:useLocalDpi xmlns:a14="http://schemas.microsoft.com/office/drawing/2010/main" val="0"/>
              </a:ext>
            </a:extLst>
          </a:blip>
          <a:srcRect l="13499" t="8075" r="10800" b="10767"/>
          <a:stretch>
            <a:fillRect/>
          </a:stretch>
        </p:blipFill>
        <p:spPr>
          <a:xfrm>
            <a:off x="7829813" y="3860800"/>
            <a:ext cx="3636577" cy="26098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486296" y="3807912"/>
            <a:ext cx="3596506" cy="2695359"/>
          </a:xfrm>
          <a:prstGeom prst="rect">
            <a:avLst/>
          </a:prstGeom>
          <a:noFill/>
          <a:ln>
            <a:noFill/>
          </a:ln>
          <a:effectLst>
            <a:outerShdw blurRad="63500" dist="38099" dir="2700000" algn="ctr" rotWithShape="0">
              <a:srgbClr val="333333">
                <a:alpha val="74998"/>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45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2942"/>
            <a:ext cx="8229600" cy="729640"/>
          </a:xfrm>
        </p:spPr>
        <p:txBody>
          <a:bodyPr numCol="1"/>
          <a:lstStyle/>
          <a:p>
            <a:pPr algn="ctr"/>
            <a:r>
              <a:rPr lang="en-US" b="1" dirty="0" smtClean="0">
                <a:solidFill>
                  <a:schemeClr val="tx1"/>
                </a:solidFill>
              </a:rPr>
              <a:t>Territoriality</a:t>
            </a:r>
            <a:endParaRPr lang="en-US" b="1" dirty="0">
              <a:solidFill>
                <a:schemeClr val="tx1"/>
              </a:solidFill>
            </a:endParaRPr>
          </a:p>
        </p:txBody>
      </p:sp>
      <p:sp>
        <p:nvSpPr>
          <p:cNvPr id="7170" name="Rectangle 2"/>
          <p:cNvSpPr>
            <a:spLocks noGrp="1" noChangeArrowheads="1"/>
          </p:cNvSpPr>
          <p:nvPr>
            <p:ph idx="1"/>
          </p:nvPr>
        </p:nvSpPr>
        <p:spPr>
          <a:xfrm>
            <a:off x="496865" y="819300"/>
            <a:ext cx="11198269" cy="3251659"/>
          </a:xfrm>
          <a:ln/>
        </p:spPr>
        <p:txBody>
          <a:bodyPr wrap="square" numCol="1">
            <a:spAutoFit/>
          </a:bodyPr>
          <a:lstStyle/>
          <a:p>
            <a:pPr lvl="1">
              <a:buClr>
                <a:srgbClr val="339933"/>
              </a:buClr>
              <a:tabLst>
                <a:tab pos="2743200" algn="l"/>
              </a:tabLst>
            </a:pPr>
            <a:r>
              <a:rPr lang="en-US" sz="3100" dirty="0">
                <a:solidFill>
                  <a:schemeClr val="tx1"/>
                </a:solidFill>
              </a:rPr>
              <a:t>Territorial animals defend areas that contain a nest, den or mating </a:t>
            </a:r>
            <a:r>
              <a:rPr lang="en-US" sz="3100" dirty="0" smtClean="0">
                <a:solidFill>
                  <a:schemeClr val="tx1"/>
                </a:solidFill>
              </a:rPr>
              <a:t>site, </a:t>
            </a:r>
            <a:r>
              <a:rPr lang="en-US" sz="3100" dirty="0">
                <a:solidFill>
                  <a:schemeClr val="tx1"/>
                </a:solidFill>
              </a:rPr>
              <a:t>and sufficient food resources for themselves and their young</a:t>
            </a:r>
            <a:r>
              <a:rPr lang="en-US" sz="3100" dirty="0" smtClean="0">
                <a:solidFill>
                  <a:schemeClr val="tx1"/>
                </a:solidFill>
              </a:rPr>
              <a:t>.</a:t>
            </a:r>
          </a:p>
          <a:p>
            <a:pPr lvl="1">
              <a:buClr>
                <a:srgbClr val="339933"/>
              </a:buClr>
              <a:tabLst>
                <a:tab pos="2743200" algn="l"/>
              </a:tabLst>
            </a:pPr>
            <a:r>
              <a:rPr lang="en-US" sz="3100" dirty="0">
                <a:solidFill>
                  <a:schemeClr val="tx1"/>
                </a:solidFill>
              </a:rPr>
              <a:t>Spraying behavior is a way for an individual to mark its </a:t>
            </a:r>
            <a:r>
              <a:rPr lang="en-US" sz="3100" dirty="0" smtClean="0">
                <a:solidFill>
                  <a:schemeClr val="tx1"/>
                </a:solidFill>
              </a:rPr>
              <a:t>territory. </a:t>
            </a:r>
          </a:p>
          <a:p>
            <a:pPr lvl="1">
              <a:buClr>
                <a:srgbClr val="339933"/>
              </a:buClr>
              <a:tabLst>
                <a:tab pos="2743200" algn="l"/>
              </a:tabLst>
            </a:pPr>
            <a:r>
              <a:rPr lang="en-US" sz="3100" dirty="0" smtClean="0">
                <a:solidFill>
                  <a:schemeClr val="tx1"/>
                </a:solidFill>
              </a:rPr>
              <a:t>Downside - Territoriality </a:t>
            </a:r>
            <a:r>
              <a:rPr lang="en-US" sz="3100" dirty="0">
                <a:solidFill>
                  <a:schemeClr val="tx1"/>
                </a:solidFill>
              </a:rPr>
              <a:t>uses a great deal of an individual’s </a:t>
            </a:r>
            <a:r>
              <a:rPr lang="en-US" sz="3100" dirty="0" smtClean="0">
                <a:solidFill>
                  <a:schemeClr val="tx1"/>
                </a:solidFill>
              </a:rPr>
              <a:t>energy.  In </a:t>
            </a:r>
            <a:r>
              <a:rPr lang="en-US" sz="3100" dirty="0">
                <a:solidFill>
                  <a:schemeClr val="tx1"/>
                </a:solidFill>
              </a:rPr>
              <a:t>addition, an individual might die defending a territory, thus miss a reproductive </a:t>
            </a:r>
            <a:r>
              <a:rPr lang="en-US" sz="3100" dirty="0" smtClean="0">
                <a:solidFill>
                  <a:schemeClr val="tx1"/>
                </a:solidFill>
              </a:rPr>
              <a:t>opportunity</a:t>
            </a:r>
            <a:endParaRPr lang="en-US" sz="3100" dirty="0">
              <a:solidFill>
                <a:schemeClr val="tx1"/>
              </a:solidFill>
            </a:endParaRPr>
          </a:p>
        </p:txBody>
      </p:sp>
      <p:sp>
        <p:nvSpPr>
          <p:cNvPr id="7171" name="Rectangle 3"/>
          <p:cNvSpPr>
            <a:spLocks noChangeArrowheads="1"/>
          </p:cNvSpPr>
          <p:nvPr/>
        </p:nvSpPr>
        <p:spPr>
          <a:xfrm>
            <a:off x="1981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numCol="1"/>
          <a:lstStyle/>
          <a:p>
            <a:pPr eaLnBrk="0" hangingPunct="0"/>
            <a:r>
              <a:rPr lang="en-US" sz="1200" dirty="0">
                <a:latin typeface="Times" charset="0"/>
              </a:rPr>
              <a:t>Copyright © 2002 Pearson Education, Inc., publishing as Benjamin Cummings</a:t>
            </a:r>
          </a:p>
        </p:txBody>
      </p:sp>
      <p:sp>
        <p:nvSpPr>
          <p:cNvPr id="7173" name="Text Box 5"/>
          <p:cNvSpPr txBox="1">
            <a:spLocks noChangeArrowheads="1"/>
          </p:cNvSpPr>
          <p:nvPr/>
        </p:nvSpPr>
        <p:spPr>
          <a:xfrm>
            <a:off x="9372600" y="6308726"/>
            <a:ext cx="9779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numCol="1">
            <a:spAutoFit/>
          </a:bodyPr>
          <a:lstStyle/>
          <a:p>
            <a:pPr eaLnBrk="0" hangingPunct="0"/>
            <a:r>
              <a:rPr lang="en-US" sz="1500" b="1" dirty="0">
                <a:latin typeface="Times" charset="0"/>
              </a:rPr>
              <a:t>Fig. 51.22</a:t>
            </a:r>
            <a:endParaRPr lang="en-US" sz="2400" dirty="0">
              <a:latin typeface="Times"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33600" y="4070959"/>
            <a:ext cx="8216900" cy="255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951978" y="1447800"/>
            <a:ext cx="10835014" cy="4740058"/>
          </a:xfrm>
        </p:spPr>
        <p:txBody>
          <a:bodyPr numCol="1">
            <a:normAutofit/>
          </a:bodyPr>
          <a:lstStyle/>
          <a:p>
            <a:pPr eaLnBrk="1" hangingPunct="1"/>
            <a:r>
              <a:rPr lang="en-US" sz="3500" dirty="0">
                <a:solidFill>
                  <a:schemeClr val="tx1"/>
                </a:solidFill>
                <a:latin typeface="Tw Cen MT" charset="0"/>
              </a:rPr>
              <a:t>Genes and the environment </a:t>
            </a:r>
            <a:r>
              <a:rPr lang="en-US" sz="3500" b="1" dirty="0">
                <a:solidFill>
                  <a:schemeClr val="tx1"/>
                </a:solidFill>
                <a:latin typeface="Tw Cen MT" charset="0"/>
              </a:rPr>
              <a:t>both</a:t>
            </a:r>
            <a:r>
              <a:rPr lang="en-US" sz="3500" dirty="0">
                <a:solidFill>
                  <a:schemeClr val="tx1"/>
                </a:solidFill>
                <a:latin typeface="Tw Cen MT" charset="0"/>
              </a:rPr>
              <a:t> influence behavior</a:t>
            </a:r>
          </a:p>
          <a:p>
            <a:pPr eaLnBrk="1" hangingPunct="1"/>
            <a:r>
              <a:rPr lang="en-US" sz="3500" b="1" dirty="0">
                <a:solidFill>
                  <a:schemeClr val="tx1"/>
                </a:solidFill>
                <a:latin typeface="Tw Cen MT" charset="0"/>
              </a:rPr>
              <a:t>Innate behavior </a:t>
            </a:r>
            <a:r>
              <a:rPr lang="en-US" sz="3500" dirty="0">
                <a:solidFill>
                  <a:schemeClr val="tx1"/>
                </a:solidFill>
                <a:latin typeface="Tw Cen MT" charset="0"/>
              </a:rPr>
              <a:t>is developmentally fixed, regardless of the environment, and under strong genetic influence (ex. agonistic behavior)</a:t>
            </a:r>
          </a:p>
          <a:p>
            <a:pPr eaLnBrk="1" hangingPunct="1"/>
            <a:r>
              <a:rPr lang="en-US" sz="3500" b="1" dirty="0">
                <a:solidFill>
                  <a:schemeClr val="tx1"/>
                </a:solidFill>
                <a:latin typeface="Tw Cen MT" charset="0"/>
              </a:rPr>
              <a:t>Learned behavior </a:t>
            </a:r>
            <a:r>
              <a:rPr lang="en-US" sz="3500" dirty="0">
                <a:solidFill>
                  <a:schemeClr val="tx1"/>
                </a:solidFill>
                <a:latin typeface="Tw Cen MT" charset="0"/>
              </a:rPr>
              <a:t>is due to cognitive development, change with experience &amp; environment (ex. Mother bears teach their cubs about hunting, berry picking, fishing, and the best places to find tasty grubs) </a:t>
            </a:r>
          </a:p>
          <a:p>
            <a:pPr lvl="1" eaLnBrk="1" hangingPunct="1">
              <a:buFont typeface="Wingdings" charset="0"/>
              <a:buNone/>
            </a:pPr>
            <a:endParaRPr lang="en-US" sz="2800" b="1" dirty="0">
              <a:latin typeface="Tw Cen MT" charset="0"/>
            </a:endParaRPr>
          </a:p>
        </p:txBody>
      </p:sp>
      <p:sp>
        <p:nvSpPr>
          <p:cNvPr id="3" name="Rectangle 2"/>
          <p:cNvSpPr>
            <a:spLocks noGrp="1" noChangeArrowheads="1"/>
          </p:cNvSpPr>
          <p:nvPr>
            <p:ph type="title"/>
          </p:nvPr>
        </p:nvSpPr>
        <p:spPr>
          <a:xfrm>
            <a:off x="1995814" y="440498"/>
            <a:ext cx="8229600" cy="1007302"/>
          </a:xfrm>
        </p:spPr>
        <p:txBody>
          <a:bodyPr numCol="1">
            <a:normAutofit/>
          </a:bodyPr>
          <a:lstStyle/>
          <a:p>
            <a:pPr algn="ctr">
              <a:defRPr/>
            </a:pPr>
            <a:r>
              <a:rPr lang="en-US" sz="4800" b="1" dirty="0" smtClean="0">
                <a:solidFill>
                  <a:schemeClr val="tx1"/>
                </a:solidFill>
              </a:rPr>
              <a:t>Nature vs. Nurture?</a:t>
            </a:r>
            <a:endParaRPr lang="en-US" sz="4800" b="1" dirty="0" smtClean="0">
              <a:solidFill>
                <a:schemeClr val="accent6">
                  <a:tint val="1000"/>
                </a:schemeClr>
              </a:solidFill>
            </a:endParaRPr>
          </a:p>
        </p:txBody>
      </p:sp>
    </p:spTree>
    <p:extLst>
      <p:ext uri="{BB962C8B-B14F-4D97-AF65-F5344CB8AC3E}">
        <p14:creationId xmlns:p14="http://schemas.microsoft.com/office/powerpoint/2010/main" val="68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764088" y="1904012"/>
            <a:ext cx="6236571" cy="4106765"/>
          </a:xfrm>
          <a:noFill/>
          <a:ln/>
        </p:spPr>
        <p:txBody>
          <a:bodyPr wrap="square" numCol="1">
            <a:spAutoFit/>
          </a:bodyPr>
          <a:lstStyle/>
          <a:p>
            <a:pPr>
              <a:buClr>
                <a:srgbClr val="339933"/>
              </a:buClr>
              <a:tabLst>
                <a:tab pos="2743200" algn="l"/>
              </a:tabLst>
            </a:pPr>
            <a:r>
              <a:rPr lang="en-US" sz="3600" dirty="0">
                <a:solidFill>
                  <a:schemeClr val="tx1"/>
                </a:solidFill>
              </a:rPr>
              <a:t>Most social behaviors are selfish, so how do we account for behaviors that help others?</a:t>
            </a:r>
          </a:p>
          <a:p>
            <a:pPr lvl="1">
              <a:buClr>
                <a:srgbClr val="339933"/>
              </a:buClr>
              <a:tabLst>
                <a:tab pos="2743200" algn="l"/>
              </a:tabLst>
            </a:pPr>
            <a:r>
              <a:rPr lang="en-US" sz="3600" b="1" dirty="0">
                <a:solidFill>
                  <a:schemeClr val="tx1"/>
                </a:solidFill>
              </a:rPr>
              <a:t>Altruism</a:t>
            </a:r>
            <a:r>
              <a:rPr lang="en-US" sz="3600" dirty="0">
                <a:solidFill>
                  <a:schemeClr val="tx1"/>
                </a:solidFill>
              </a:rPr>
              <a:t> is defined as behavior that might</a:t>
            </a:r>
            <a:br>
              <a:rPr lang="en-US" sz="3600" dirty="0">
                <a:solidFill>
                  <a:schemeClr val="tx1"/>
                </a:solidFill>
              </a:rPr>
            </a:br>
            <a:r>
              <a:rPr lang="en-US" sz="3600" dirty="0">
                <a:solidFill>
                  <a:schemeClr val="tx1"/>
                </a:solidFill>
              </a:rPr>
              <a:t>decrease individual fitness, but increase the fitness of others.</a:t>
            </a:r>
          </a:p>
        </p:txBody>
      </p:sp>
      <p:sp>
        <p:nvSpPr>
          <p:cNvPr id="13315" name="Rectangle 3"/>
          <p:cNvSpPr>
            <a:spLocks noGrp="1" noChangeArrowheads="1"/>
          </p:cNvSpPr>
          <p:nvPr>
            <p:ph type="title"/>
          </p:nvPr>
        </p:nvSpPr>
        <p:spPr>
          <a:xfrm>
            <a:off x="764088" y="169767"/>
            <a:ext cx="10634597" cy="1311128"/>
          </a:xfrm>
          <a:noFill/>
          <a:ln/>
        </p:spPr>
        <p:txBody>
          <a:bodyPr wrap="square" numCol="1">
            <a:spAutoFit/>
          </a:bodyPr>
          <a:lstStyle/>
          <a:p>
            <a:pPr algn="ctr"/>
            <a:r>
              <a:rPr lang="en-US" b="1" dirty="0">
                <a:solidFill>
                  <a:schemeClr val="tx1"/>
                </a:solidFill>
              </a:rPr>
              <a:t>The Concept Of Inclusive Fitness </a:t>
            </a:r>
            <a:br>
              <a:rPr lang="en-US" b="1" dirty="0">
                <a:solidFill>
                  <a:schemeClr val="tx1"/>
                </a:solidFill>
              </a:rPr>
            </a:br>
            <a:r>
              <a:rPr lang="en-US" b="1" dirty="0">
                <a:solidFill>
                  <a:schemeClr val="tx1"/>
                </a:solidFill>
              </a:rPr>
              <a:t>Can Account For Most Altruistic </a:t>
            </a:r>
            <a:r>
              <a:rPr lang="en-US" b="1" dirty="0" smtClean="0">
                <a:solidFill>
                  <a:schemeClr val="tx1"/>
                </a:solidFill>
              </a:rPr>
              <a:t>Behavior</a:t>
            </a:r>
            <a:endParaRPr lang="en-US" dirty="0">
              <a:solidFill>
                <a:schemeClr val="tx1"/>
              </a:solidFill>
            </a:endParaRP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t="13750"/>
          <a:stretch>
            <a:fillRect/>
          </a:stretch>
        </p:blipFill>
        <p:spPr>
          <a:xfrm>
            <a:off x="7408972" y="1480895"/>
            <a:ext cx="3581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3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3340"/>
            <a:ext cx="8229600" cy="801666"/>
          </a:xfrm>
        </p:spPr>
        <p:txBody>
          <a:bodyPr numCol="1"/>
          <a:lstStyle/>
          <a:p>
            <a:pPr algn="ctr"/>
            <a:r>
              <a:rPr lang="en-US" b="1" dirty="0" smtClean="0">
                <a:solidFill>
                  <a:schemeClr val="tx1"/>
                </a:solidFill>
              </a:rPr>
              <a:t>Altruism</a:t>
            </a:r>
            <a:endParaRPr lang="en-US" b="1" dirty="0">
              <a:solidFill>
                <a:schemeClr val="tx1"/>
              </a:solidFill>
            </a:endParaRPr>
          </a:p>
        </p:txBody>
      </p:sp>
      <p:sp>
        <p:nvSpPr>
          <p:cNvPr id="3" name="Content Placeholder 2"/>
          <p:cNvSpPr>
            <a:spLocks noGrp="1"/>
          </p:cNvSpPr>
          <p:nvPr>
            <p:ph sz="half" idx="1"/>
          </p:nvPr>
        </p:nvSpPr>
        <p:spPr>
          <a:xfrm>
            <a:off x="526093" y="1219200"/>
            <a:ext cx="6712907" cy="5257800"/>
          </a:xfrm>
        </p:spPr>
        <p:txBody>
          <a:bodyPr numCol="1"/>
          <a:lstStyle/>
          <a:p>
            <a:pPr eaLnBrk="1" hangingPunct="1">
              <a:lnSpc>
                <a:spcPct val="90000"/>
              </a:lnSpc>
            </a:pPr>
            <a:r>
              <a:rPr lang="en-US" sz="3200" dirty="0">
                <a:solidFill>
                  <a:schemeClr val="tx1"/>
                </a:solidFill>
              </a:rPr>
              <a:t>Altruistic </a:t>
            </a:r>
            <a:r>
              <a:rPr lang="en-US" sz="3200" dirty="0" smtClean="0">
                <a:solidFill>
                  <a:schemeClr val="tx1"/>
                </a:solidFill>
              </a:rPr>
              <a:t>behavior </a:t>
            </a:r>
            <a:r>
              <a:rPr lang="en-US" sz="3200" dirty="0">
                <a:solidFill>
                  <a:schemeClr val="tx1"/>
                </a:solidFill>
              </a:rPr>
              <a:t>is common throughout the animal kingdom, particularly in species with complex social structures</a:t>
            </a:r>
            <a:r>
              <a:rPr lang="en-US" sz="3200" dirty="0" smtClean="0">
                <a:solidFill>
                  <a:schemeClr val="tx1"/>
                </a:solidFill>
              </a:rPr>
              <a:t>.</a:t>
            </a:r>
          </a:p>
          <a:p>
            <a:r>
              <a:rPr lang="en-US" sz="3200" dirty="0" smtClean="0">
                <a:solidFill>
                  <a:schemeClr val="tx1"/>
                </a:solidFill>
              </a:rPr>
              <a:t>In </a:t>
            </a:r>
            <a:r>
              <a:rPr lang="en-US" sz="3200" dirty="0">
                <a:solidFill>
                  <a:schemeClr val="tx1"/>
                </a:solidFill>
              </a:rPr>
              <a:t>social insect colonies (ants, wasps, </a:t>
            </a:r>
            <a:r>
              <a:rPr lang="en-US" sz="3200" dirty="0" smtClean="0">
                <a:solidFill>
                  <a:schemeClr val="tx1"/>
                </a:solidFill>
              </a:rPr>
              <a:t>bees, </a:t>
            </a:r>
            <a:r>
              <a:rPr lang="en-US" sz="3200" dirty="0">
                <a:solidFill>
                  <a:schemeClr val="tx1"/>
                </a:solidFill>
              </a:rPr>
              <a:t>and termites), sterile workers devote their whole lives to caring for the queen, constructing and protecting the nest, foraging for food, and tending the larvae. </a:t>
            </a:r>
          </a:p>
          <a:p>
            <a:endParaRPr lang="en-US" dirty="0"/>
          </a:p>
        </p:txBody>
      </p:sp>
      <p:sp>
        <p:nvSpPr>
          <p:cNvPr id="5" name="Slide Number Placeholder 4"/>
          <p:cNvSpPr>
            <a:spLocks noGrp="1"/>
          </p:cNvSpPr>
          <p:nvPr>
            <p:ph type="sldNum" sz="quarter" idx="12"/>
          </p:nvPr>
        </p:nvSpPr>
        <p:spPr/>
        <p:txBody>
          <a:bodyPr numCol="1"/>
          <a:lstStyle/>
          <a:p>
            <a:pPr>
              <a:defRPr/>
            </a:pPr>
            <a:fld id="{F23AD739-A8F1-4DD7-A6A2-E1F076C47C56}" type="slidenum">
              <a:rPr lang="en-US" smtClean="0"/>
              <a:pPr>
                <a:defRPr/>
              </a:pPr>
              <a:t>21</a:t>
            </a:fld>
            <a:endParaRPr lang="en-US" dirty="0"/>
          </a:p>
        </p:txBody>
      </p:sp>
      <p:pic>
        <p:nvPicPr>
          <p:cNvPr id="6" name="Picture 7" descr="51-28-AltruisticBehavior.jpg                                   0000002FBIOLOGY6eCIPLchapters40-55     B847B7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61804" y="713984"/>
            <a:ext cx="2357634" cy="350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ee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870897" y="3807912"/>
            <a:ext cx="3164850" cy="2415916"/>
          </a:xfrm>
          <a:noFill/>
        </p:spPr>
      </p:pic>
    </p:spTree>
    <p:extLst>
      <p:ext uri="{BB962C8B-B14F-4D97-AF65-F5344CB8AC3E}">
        <p14:creationId xmlns:p14="http://schemas.microsoft.com/office/powerpoint/2010/main" val="19992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38" y="381000"/>
            <a:ext cx="8229600" cy="1143000"/>
          </a:xfrm>
        </p:spPr>
        <p:txBody>
          <a:bodyPr numCol="1"/>
          <a:lstStyle/>
          <a:p>
            <a:pPr algn="ctr"/>
            <a:r>
              <a:rPr lang="en-US" b="1" dirty="0" smtClean="0">
                <a:solidFill>
                  <a:schemeClr val="tx1"/>
                </a:solidFill>
              </a:rPr>
              <a:t>Identify the Behavior</a:t>
            </a:r>
            <a:endParaRPr lang="en-US" b="1" dirty="0">
              <a:solidFill>
                <a:schemeClr val="tx1"/>
              </a:solidFill>
            </a:endParaRPr>
          </a:p>
        </p:txBody>
      </p:sp>
      <p:sp>
        <p:nvSpPr>
          <p:cNvPr id="5" name="Slide Number Placeholder 4"/>
          <p:cNvSpPr>
            <a:spLocks noGrp="1"/>
          </p:cNvSpPr>
          <p:nvPr>
            <p:ph type="sldNum" sz="quarter" idx="12"/>
          </p:nvPr>
        </p:nvSpPr>
        <p:spPr/>
        <p:txBody>
          <a:bodyPr numCol="1"/>
          <a:lstStyle/>
          <a:p>
            <a:pPr>
              <a:defRPr/>
            </a:pPr>
            <a:fld id="{F23AD739-A8F1-4DD7-A6A2-E1F076C47C56}" type="slidenum">
              <a:rPr lang="en-US" smtClean="0"/>
              <a:pPr>
                <a:defRPr/>
              </a:pPr>
              <a:t>22</a:t>
            </a:fld>
            <a:endParaRPr lang="en-US" dirty="0"/>
          </a:p>
        </p:txBody>
      </p:sp>
      <p:sp>
        <p:nvSpPr>
          <p:cNvPr id="3" name="TextBox 2"/>
          <p:cNvSpPr txBox="1"/>
          <p:nvPr/>
        </p:nvSpPr>
        <p:spPr>
          <a:xfrm>
            <a:off x="2057400" y="1524000"/>
            <a:ext cx="7924800" cy="3016210"/>
          </a:xfrm>
          <a:prstGeom prst="rect">
            <a:avLst/>
          </a:prstGeom>
          <a:noFill/>
        </p:spPr>
        <p:txBody>
          <a:bodyPr wrap="square" numCol="1" rtlCol="0">
            <a:spAutoFit/>
          </a:bodyPr>
          <a:lstStyle/>
          <a:p>
            <a:r>
              <a:rPr lang="en-US" sz="3800" dirty="0"/>
              <a:t>What type of behavior is involved when an animal is exposed to a new situation without any prior relevant experience and performs a behavior that generates a desired outcome?</a:t>
            </a:r>
          </a:p>
        </p:txBody>
      </p:sp>
    </p:spTree>
    <p:extLst>
      <p:ext uri="{BB962C8B-B14F-4D97-AF65-F5344CB8AC3E}">
        <p14:creationId xmlns:p14="http://schemas.microsoft.com/office/powerpoint/2010/main" val="2226547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87869"/>
            <a:ext cx="8229600" cy="1143000"/>
          </a:xfrm>
        </p:spPr>
        <p:txBody>
          <a:bodyPr numCol="1"/>
          <a:lstStyle/>
          <a:p>
            <a:pPr algn="ctr"/>
            <a:r>
              <a:rPr lang="en-US" b="1" dirty="0">
                <a:solidFill>
                  <a:schemeClr val="tx1"/>
                </a:solidFill>
              </a:rPr>
              <a:t>Identify the Behavior</a:t>
            </a:r>
          </a:p>
        </p:txBody>
      </p:sp>
      <p:sp>
        <p:nvSpPr>
          <p:cNvPr id="5" name="Slide Number Placeholder 4"/>
          <p:cNvSpPr>
            <a:spLocks noGrp="1"/>
          </p:cNvSpPr>
          <p:nvPr>
            <p:ph type="sldNum" sz="quarter" idx="12"/>
          </p:nvPr>
        </p:nvSpPr>
        <p:spPr/>
        <p:txBody>
          <a:bodyPr numCol="1"/>
          <a:lstStyle/>
          <a:p>
            <a:pPr>
              <a:defRPr/>
            </a:pPr>
            <a:fld id="{F23AD739-A8F1-4DD7-A6A2-E1F076C47C56}" type="slidenum">
              <a:rPr lang="en-US" smtClean="0"/>
              <a:pPr>
                <a:defRPr/>
              </a:pPr>
              <a:t>23</a:t>
            </a:fld>
            <a:endParaRPr lang="en-US" dirty="0"/>
          </a:p>
        </p:txBody>
      </p:sp>
      <p:sp>
        <p:nvSpPr>
          <p:cNvPr id="3" name="TextBox 2"/>
          <p:cNvSpPr txBox="1"/>
          <p:nvPr/>
        </p:nvSpPr>
        <p:spPr>
          <a:xfrm>
            <a:off x="1981200" y="1230869"/>
            <a:ext cx="8458200" cy="1077218"/>
          </a:xfrm>
          <a:prstGeom prst="rect">
            <a:avLst/>
          </a:prstGeom>
          <a:noFill/>
        </p:spPr>
        <p:txBody>
          <a:bodyPr wrap="square" numCol="1" rtlCol="0">
            <a:spAutoFit/>
          </a:bodyPr>
          <a:lstStyle/>
          <a:p>
            <a:r>
              <a:rPr lang="en-US" sz="3200" dirty="0"/>
              <a:t>What type of behavior is involved when one child teaches others a new game?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670" y="2373869"/>
            <a:ext cx="6731403" cy="3988979"/>
          </a:xfrm>
          <a:prstGeom prst="rect">
            <a:avLst/>
          </a:prstGeom>
        </p:spPr>
      </p:pic>
    </p:spTree>
    <p:extLst>
      <p:ext uri="{BB962C8B-B14F-4D97-AF65-F5344CB8AC3E}">
        <p14:creationId xmlns:p14="http://schemas.microsoft.com/office/powerpoint/2010/main" val="3325785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8554"/>
            <a:ext cx="8229600" cy="1143000"/>
          </a:xfrm>
        </p:spPr>
        <p:txBody>
          <a:bodyPr numCol="1"/>
          <a:lstStyle/>
          <a:p>
            <a:pPr algn="ctr"/>
            <a:r>
              <a:rPr lang="en-US" b="1" dirty="0">
                <a:solidFill>
                  <a:schemeClr val="tx1"/>
                </a:solidFill>
              </a:rPr>
              <a:t>Identify the Behavior</a:t>
            </a:r>
          </a:p>
        </p:txBody>
      </p:sp>
      <p:sp>
        <p:nvSpPr>
          <p:cNvPr id="5" name="Slide Number Placeholder 4"/>
          <p:cNvSpPr>
            <a:spLocks noGrp="1"/>
          </p:cNvSpPr>
          <p:nvPr>
            <p:ph type="sldNum" sz="quarter" idx="12"/>
          </p:nvPr>
        </p:nvSpPr>
        <p:spPr/>
        <p:txBody>
          <a:bodyPr numCol="1"/>
          <a:lstStyle/>
          <a:p>
            <a:pPr>
              <a:defRPr/>
            </a:pPr>
            <a:fld id="{F23AD739-A8F1-4DD7-A6A2-E1F076C47C56}" type="slidenum">
              <a:rPr lang="en-US" smtClean="0"/>
              <a:pPr>
                <a:defRPr/>
              </a:pPr>
              <a:t>24</a:t>
            </a:fld>
            <a:endParaRPr lang="en-US" dirty="0"/>
          </a:p>
        </p:txBody>
      </p:sp>
      <p:sp>
        <p:nvSpPr>
          <p:cNvPr id="3" name="TextBox 2"/>
          <p:cNvSpPr txBox="1"/>
          <p:nvPr/>
        </p:nvSpPr>
        <p:spPr>
          <a:xfrm>
            <a:off x="1981200" y="1241555"/>
            <a:ext cx="8229600" cy="1077218"/>
          </a:xfrm>
          <a:prstGeom prst="rect">
            <a:avLst/>
          </a:prstGeom>
          <a:noFill/>
        </p:spPr>
        <p:txBody>
          <a:bodyPr wrap="square" numCol="1" rtlCol="0">
            <a:spAutoFit/>
          </a:bodyPr>
          <a:lstStyle/>
          <a:p>
            <a:r>
              <a:rPr lang="en-US" sz="3200" dirty="0"/>
              <a:t>What type of behavior is involved when a rat pushes a lever to obtain food? </a:t>
            </a:r>
          </a:p>
        </p:txBody>
      </p:sp>
      <p:pic>
        <p:nvPicPr>
          <p:cNvPr id="4" name="Picture 3"/>
          <p:cNvPicPr>
            <a:picLocks noChangeAspect="1"/>
          </p:cNvPicPr>
          <p:nvPr/>
        </p:nvPicPr>
        <p:blipFill rotWithShape="1">
          <a:blip r:embed="rId3"/>
          <a:srcRect l="11395" r="10373"/>
          <a:stretch/>
        </p:blipFill>
        <p:spPr>
          <a:xfrm>
            <a:off x="4299510" y="2321753"/>
            <a:ext cx="3338285" cy="4267200"/>
          </a:xfrm>
          <a:prstGeom prst="rect">
            <a:avLst/>
          </a:prstGeom>
        </p:spPr>
      </p:pic>
    </p:spTree>
    <p:extLst>
      <p:ext uri="{BB962C8B-B14F-4D97-AF65-F5344CB8AC3E}">
        <p14:creationId xmlns:p14="http://schemas.microsoft.com/office/powerpoint/2010/main" val="137127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8554"/>
            <a:ext cx="8229600" cy="1143000"/>
          </a:xfrm>
        </p:spPr>
        <p:txBody>
          <a:bodyPr numCol="1"/>
          <a:lstStyle/>
          <a:p>
            <a:pPr algn="ctr"/>
            <a:r>
              <a:rPr lang="en-US" b="1" dirty="0">
                <a:solidFill>
                  <a:schemeClr val="tx1"/>
                </a:solidFill>
              </a:rPr>
              <a:t>Identify the Behavior</a:t>
            </a:r>
          </a:p>
        </p:txBody>
      </p:sp>
      <p:sp>
        <p:nvSpPr>
          <p:cNvPr id="5" name="Slide Number Placeholder 4"/>
          <p:cNvSpPr>
            <a:spLocks noGrp="1"/>
          </p:cNvSpPr>
          <p:nvPr>
            <p:ph type="sldNum" sz="quarter" idx="12"/>
          </p:nvPr>
        </p:nvSpPr>
        <p:spPr/>
        <p:txBody>
          <a:bodyPr numCol="1"/>
          <a:lstStyle/>
          <a:p>
            <a:pPr>
              <a:defRPr/>
            </a:pPr>
            <a:fld id="{F23AD739-A8F1-4DD7-A6A2-E1F076C47C56}" type="slidenum">
              <a:rPr lang="en-US" smtClean="0"/>
              <a:pPr>
                <a:defRPr/>
              </a:pPr>
              <a:t>25</a:t>
            </a:fld>
            <a:endParaRPr lang="en-US" dirty="0"/>
          </a:p>
        </p:txBody>
      </p:sp>
      <p:sp>
        <p:nvSpPr>
          <p:cNvPr id="3" name="TextBox 2"/>
          <p:cNvSpPr txBox="1"/>
          <p:nvPr/>
        </p:nvSpPr>
        <p:spPr>
          <a:xfrm>
            <a:off x="3056350" y="1241555"/>
            <a:ext cx="6463431" cy="1077218"/>
          </a:xfrm>
          <a:prstGeom prst="rect">
            <a:avLst/>
          </a:prstGeom>
          <a:noFill/>
        </p:spPr>
        <p:txBody>
          <a:bodyPr wrap="square" numCol="1" rtlCol="0">
            <a:spAutoFit/>
          </a:bodyPr>
          <a:lstStyle/>
          <a:p>
            <a:r>
              <a:rPr lang="en-US" sz="3200" dirty="0"/>
              <a:t>What type of behavior is involved when a </a:t>
            </a:r>
            <a:r>
              <a:rPr lang="en-US" sz="3200" dirty="0" smtClean="0"/>
              <a:t>cat responds to a </a:t>
            </a:r>
            <a:r>
              <a:rPr lang="en-US" sz="3200" dirty="0" err="1" smtClean="0"/>
              <a:t>canopener</a:t>
            </a:r>
            <a:r>
              <a:rPr lang="en-US" sz="3200" dirty="0" smtClean="0"/>
              <a:t>? </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489" y="4133589"/>
            <a:ext cx="3426621" cy="20902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615" y="2743200"/>
            <a:ext cx="4416362" cy="32181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70" y="272133"/>
            <a:ext cx="2631267" cy="337596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171" y="3977397"/>
            <a:ext cx="2905972" cy="243432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1991" y="305869"/>
            <a:ext cx="2410239" cy="3462596"/>
          </a:xfrm>
          <a:prstGeom prst="rect">
            <a:avLst/>
          </a:prstGeom>
        </p:spPr>
      </p:pic>
    </p:spTree>
    <p:extLst>
      <p:ext uri="{BB962C8B-B14F-4D97-AF65-F5344CB8AC3E}">
        <p14:creationId xmlns:p14="http://schemas.microsoft.com/office/powerpoint/2010/main" val="854585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913355" y="2062188"/>
            <a:ext cx="6126271" cy="2862322"/>
          </a:xfrm>
          <a:noFill/>
          <a:ln/>
        </p:spPr>
        <p:txBody>
          <a:bodyPr wrap="square" numCol="1">
            <a:spAutoFit/>
          </a:bodyPr>
          <a:lstStyle/>
          <a:p>
            <a:pPr>
              <a:buClr>
                <a:srgbClr val="339933"/>
              </a:buClr>
              <a:tabLst>
                <a:tab pos="2743200" algn="l"/>
              </a:tabLst>
            </a:pPr>
            <a:r>
              <a:rPr lang="en-US" sz="4000" b="1" dirty="0">
                <a:solidFill>
                  <a:schemeClr val="tx1"/>
                </a:solidFill>
              </a:rPr>
              <a:t>Cooperative behavior </a:t>
            </a:r>
            <a:r>
              <a:rPr lang="en-US" sz="4000" dirty="0">
                <a:solidFill>
                  <a:schemeClr val="tx1"/>
                </a:solidFill>
              </a:rPr>
              <a:t>is when an animal invests resources in a common interest shared by other group members</a:t>
            </a:r>
            <a:endParaRPr lang="en-US" sz="4000" b="1" dirty="0">
              <a:solidFill>
                <a:schemeClr val="tx1"/>
              </a:solidFill>
            </a:endParaRPr>
          </a:p>
        </p:txBody>
      </p:sp>
      <p:sp>
        <p:nvSpPr>
          <p:cNvPr id="4099" name="Rectangle 3"/>
          <p:cNvSpPr>
            <a:spLocks noGrp="1" noChangeArrowheads="1"/>
          </p:cNvSpPr>
          <p:nvPr>
            <p:ph type="title"/>
          </p:nvPr>
        </p:nvSpPr>
        <p:spPr>
          <a:xfrm>
            <a:off x="1360119" y="334069"/>
            <a:ext cx="9144000" cy="1200329"/>
          </a:xfrm>
          <a:noFill/>
          <a:ln/>
        </p:spPr>
        <p:txBody>
          <a:bodyPr wrap="square" numCol="1">
            <a:spAutoFit/>
          </a:bodyPr>
          <a:lstStyle/>
          <a:p>
            <a:pPr algn="ctr"/>
            <a:r>
              <a:rPr lang="en-US" sz="4000" b="1" dirty="0">
                <a:solidFill>
                  <a:schemeClr val="tx1"/>
                </a:solidFill>
              </a:rPr>
              <a:t>Competitive Social Behaviors Often Represent </a:t>
            </a:r>
            <a:r>
              <a:rPr lang="en-US" sz="4000" b="1" dirty="0" smtClean="0">
                <a:solidFill>
                  <a:schemeClr val="tx1"/>
                </a:solidFill>
              </a:rPr>
              <a:t>Contests </a:t>
            </a:r>
            <a:r>
              <a:rPr lang="en-US" sz="4000" b="1" dirty="0">
                <a:solidFill>
                  <a:schemeClr val="tx1"/>
                </a:solidFill>
              </a:rPr>
              <a:t>for Resources</a:t>
            </a:r>
            <a:endParaRPr lang="en-US" sz="4000" dirty="0">
              <a:solidFill>
                <a:schemeClr val="tx1"/>
              </a:solidFill>
            </a:endParaRPr>
          </a:p>
        </p:txBody>
      </p:sp>
      <p:sp>
        <p:nvSpPr>
          <p:cNvPr id="4100" name="Rectangle 4"/>
          <p:cNvSpPr>
            <a:spLocks noChangeArrowheads="1"/>
          </p:cNvSpPr>
          <p:nvPr/>
        </p:nvSpPr>
        <p:spPr>
          <a:xfrm>
            <a:off x="1981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numCol="1"/>
          <a:lstStyle/>
          <a:p>
            <a:pPr eaLnBrk="0" hangingPunct="0"/>
            <a:r>
              <a:rPr lang="en-US" sz="1200" dirty="0">
                <a:latin typeface="Times" charset="0"/>
              </a:rPr>
              <a:t>Copyright © 2002 Pearson Education, Inc., publishing as Benjamin Cummings</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02674" y="1534398"/>
            <a:ext cx="4470424" cy="499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75781" y="1663086"/>
            <a:ext cx="7327726" cy="3685111"/>
          </a:xfrm>
          <a:noFill/>
          <a:ln/>
        </p:spPr>
        <p:txBody>
          <a:bodyPr wrap="square" numCol="1">
            <a:spAutoFit/>
          </a:bodyPr>
          <a:lstStyle/>
          <a:p>
            <a:r>
              <a:rPr lang="en-US" sz="3600" b="1" dirty="0">
                <a:solidFill>
                  <a:schemeClr val="tx1"/>
                </a:solidFill>
              </a:rPr>
              <a:t>Agonistic behavior</a:t>
            </a:r>
            <a:r>
              <a:rPr lang="en-US" sz="3600" dirty="0">
                <a:solidFill>
                  <a:schemeClr val="tx1"/>
                </a:solidFill>
              </a:rPr>
              <a:t> is any social behavior that involves fighting, thus it is a contest involving </a:t>
            </a:r>
            <a:r>
              <a:rPr lang="en-US" sz="3600" dirty="0" smtClean="0">
                <a:solidFill>
                  <a:schemeClr val="tx1"/>
                </a:solidFill>
              </a:rPr>
              <a:t>threats.</a:t>
            </a:r>
          </a:p>
          <a:p>
            <a:pPr lvl="1"/>
            <a:r>
              <a:rPr lang="en-US" sz="3600" dirty="0">
                <a:solidFill>
                  <a:schemeClr val="tx1"/>
                </a:solidFill>
              </a:rPr>
              <a:t>M</a:t>
            </a:r>
            <a:r>
              <a:rPr lang="en-US" sz="3600" dirty="0" smtClean="0">
                <a:solidFill>
                  <a:schemeClr val="tx1"/>
                </a:solidFill>
              </a:rPr>
              <a:t>ade </a:t>
            </a:r>
            <a:r>
              <a:rPr lang="en-US" sz="3600" dirty="0">
                <a:solidFill>
                  <a:schemeClr val="tx1"/>
                </a:solidFill>
              </a:rPr>
              <a:t>of a suite of three different divisions of behaviors: </a:t>
            </a:r>
            <a:r>
              <a:rPr lang="en-US" sz="3600" i="1" dirty="0">
                <a:solidFill>
                  <a:schemeClr val="tx1"/>
                </a:solidFill>
              </a:rPr>
              <a:t>threats, aggression, and submission</a:t>
            </a:r>
            <a:r>
              <a:rPr lang="en-US" sz="3600" dirty="0">
                <a:solidFill>
                  <a:schemeClr val="tx1"/>
                </a:solidFill>
              </a:rPr>
              <a:t>.</a:t>
            </a:r>
          </a:p>
          <a:p>
            <a:pPr lvl="1"/>
            <a:r>
              <a:rPr lang="en-US" sz="3600" dirty="0">
                <a:solidFill>
                  <a:schemeClr val="tx1"/>
                </a:solidFill>
              </a:rPr>
              <a:t>Generally, no harm is </a:t>
            </a:r>
            <a:r>
              <a:rPr lang="en-US" sz="3600" dirty="0" smtClean="0">
                <a:solidFill>
                  <a:schemeClr val="tx1"/>
                </a:solidFill>
              </a:rPr>
              <a:t>done.</a:t>
            </a:r>
            <a:endParaRPr lang="en-US" sz="3600" dirty="0"/>
          </a:p>
        </p:txBody>
      </p:sp>
      <p:sp>
        <p:nvSpPr>
          <p:cNvPr id="4099" name="Rectangle 3"/>
          <p:cNvSpPr>
            <a:spLocks noGrp="1" noChangeArrowheads="1"/>
          </p:cNvSpPr>
          <p:nvPr>
            <p:ph type="title"/>
          </p:nvPr>
        </p:nvSpPr>
        <p:spPr>
          <a:xfrm>
            <a:off x="1674312" y="260078"/>
            <a:ext cx="9144000" cy="1200329"/>
          </a:xfrm>
          <a:noFill/>
          <a:ln/>
        </p:spPr>
        <p:txBody>
          <a:bodyPr wrap="square" numCol="1">
            <a:spAutoFit/>
          </a:bodyPr>
          <a:lstStyle/>
          <a:p>
            <a:pPr algn="ctr"/>
            <a:r>
              <a:rPr lang="en-US" sz="4000" b="1" dirty="0">
                <a:solidFill>
                  <a:schemeClr val="tx1"/>
                </a:solidFill>
              </a:rPr>
              <a:t>Competitive Social Behaviors Often Represent Contests for Resources</a:t>
            </a:r>
            <a:endParaRPr lang="en-US" sz="4000" dirty="0">
              <a:solidFill>
                <a:schemeClr val="bg1"/>
              </a:solidFill>
            </a:endParaRPr>
          </a:p>
        </p:txBody>
      </p:sp>
      <p:pic>
        <p:nvPicPr>
          <p:cNvPr id="49154" name="Picture 2" descr="http://rpguide.soulsrpg.com/public/images/domsub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49383" y="1362461"/>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http://images.suite101.com/1021724_com_2730423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49383" y="3959363"/>
            <a:ext cx="3810000" cy="253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20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855797" y="225425"/>
            <a:ext cx="8839200" cy="1069975"/>
          </a:xfrm>
        </p:spPr>
        <p:txBody>
          <a:bodyPr numCol="1"/>
          <a:lstStyle/>
          <a:p>
            <a:pPr algn="ctr">
              <a:defRPr/>
            </a:pPr>
            <a:r>
              <a:rPr lang="en-US" b="1" dirty="0" smtClean="0">
                <a:solidFill>
                  <a:schemeClr val="tx1"/>
                </a:solidFill>
                <a:ea typeface="+mj-ea"/>
              </a:rPr>
              <a:t>Fixed Action Patterns (FAP)</a:t>
            </a:r>
          </a:p>
        </p:txBody>
      </p:sp>
      <p:sp>
        <p:nvSpPr>
          <p:cNvPr id="11" name="Rectangle 3"/>
          <p:cNvSpPr txBox="1">
            <a:spLocks noChangeArrowheads="1"/>
          </p:cNvSpPr>
          <p:nvPr/>
        </p:nvSpPr>
        <p:spPr>
          <a:xfrm>
            <a:off x="626301" y="1295400"/>
            <a:ext cx="713983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eaLnBrk="1" hangingPunct="1">
              <a:lnSpc>
                <a:spcPct val="90000"/>
              </a:lnSpc>
              <a:spcAft>
                <a:spcPts val="0"/>
              </a:spcAft>
              <a:buClr>
                <a:schemeClr val="accent1">
                  <a:lumMod val="60000"/>
                  <a:lumOff val="40000"/>
                </a:schemeClr>
              </a:buClr>
              <a:buFont typeface="Arial" pitchFamily="34" charset="0"/>
              <a:buChar char="•"/>
              <a:defRPr/>
            </a:pPr>
            <a:r>
              <a:rPr lang="en-US" sz="3600" dirty="0">
                <a:ea typeface="+mn-ea"/>
              </a:rPr>
              <a:t>A</a:t>
            </a:r>
            <a:r>
              <a:rPr lang="en-US" sz="3600" dirty="0" smtClean="0">
                <a:ea typeface="+mn-ea"/>
              </a:rPr>
              <a:t> </a:t>
            </a:r>
            <a:r>
              <a:rPr lang="en-US" sz="3600" dirty="0">
                <a:ea typeface="+mn-ea"/>
              </a:rPr>
              <a:t>sequence of unlearned (innate) , unchangeable behavioral acts, that once started, are carried out to </a:t>
            </a:r>
            <a:r>
              <a:rPr lang="en-US" sz="3600" dirty="0" smtClean="0">
                <a:ea typeface="+mn-ea"/>
              </a:rPr>
              <a:t>completion</a:t>
            </a:r>
            <a:endParaRPr lang="en-US" sz="3600" dirty="0">
              <a:ea typeface="+mn-ea"/>
            </a:endParaRPr>
          </a:p>
          <a:p>
            <a:pPr marL="148590" indent="-182880" algn="ctr" eaLnBrk="1" hangingPunct="1">
              <a:lnSpc>
                <a:spcPct val="90000"/>
              </a:lnSpc>
              <a:spcAft>
                <a:spcPts val="0"/>
              </a:spcAft>
              <a:buClr>
                <a:schemeClr val="accent1">
                  <a:lumMod val="60000"/>
                  <a:lumOff val="40000"/>
                </a:schemeClr>
              </a:buClr>
              <a:buFont typeface="Arial" pitchFamily="34" charset="0"/>
              <a:buChar char="•"/>
              <a:defRPr/>
            </a:pPr>
            <a:r>
              <a:rPr lang="en-US" sz="3600" dirty="0">
                <a:ea typeface="+mn-ea"/>
              </a:rPr>
              <a:t>Triggered by a sign stimulus </a:t>
            </a:r>
            <a:br>
              <a:rPr lang="en-US" sz="3600" dirty="0">
                <a:ea typeface="+mn-ea"/>
              </a:rPr>
            </a:br>
            <a:r>
              <a:rPr lang="en-US" sz="3600" dirty="0">
                <a:ea typeface="+mn-ea"/>
              </a:rPr>
              <a:t>(external sensory stimulus</a:t>
            </a:r>
            <a:r>
              <a:rPr lang="en-US" sz="3600" dirty="0" smtClean="0">
                <a:ea typeface="+mn-ea"/>
              </a:rPr>
              <a:t>)</a:t>
            </a:r>
            <a:endParaRPr lang="en-US" sz="3600" dirty="0">
              <a:ea typeface="+mn-ea"/>
            </a:endParaRPr>
          </a:p>
          <a:p>
            <a:pPr marL="274320" indent="-274320" eaLnBrk="1" hangingPunct="1">
              <a:lnSpc>
                <a:spcPct val="90000"/>
              </a:lnSpc>
              <a:spcAft>
                <a:spcPts val="0"/>
              </a:spcAft>
              <a:buClr>
                <a:schemeClr val="accent1">
                  <a:lumMod val="60000"/>
                  <a:lumOff val="40000"/>
                </a:schemeClr>
              </a:buClr>
              <a:buFont typeface="Arial" pitchFamily="34" charset="0"/>
              <a:buChar char="•"/>
              <a:defRPr/>
            </a:pPr>
            <a:r>
              <a:rPr lang="en-US" sz="3600" dirty="0">
                <a:ea typeface="+mn-ea"/>
              </a:rPr>
              <a:t>Ex: Agonistic (aggressive) behavior in 3-spined stickleback male fish in response to the red underside of an intruder fish</a:t>
            </a:r>
          </a:p>
        </p:txBody>
      </p:sp>
      <p:pic>
        <p:nvPicPr>
          <p:cNvPr id="12" name="Picture 10" descr="51-03-InnateBehavior-L.gif                                     0000002FBIOLOGY6eCIPLchapters40-55     B847B7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79288" y="3489439"/>
            <a:ext cx="3436307" cy="29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079288" y="1734343"/>
            <a:ext cx="3207707" cy="16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9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36104" y="225425"/>
            <a:ext cx="7010400" cy="1069975"/>
          </a:xfrm>
        </p:spPr>
        <p:txBody>
          <a:bodyPr numCol="1"/>
          <a:lstStyle/>
          <a:p>
            <a:pPr algn="ctr">
              <a:defRPr/>
            </a:pPr>
            <a:r>
              <a:rPr lang="en-US" b="1" dirty="0" smtClean="0">
                <a:solidFill>
                  <a:schemeClr val="tx1"/>
                </a:solidFill>
                <a:ea typeface="+mj-ea"/>
              </a:rPr>
              <a:t>Imprinting</a:t>
            </a:r>
          </a:p>
        </p:txBody>
      </p:sp>
      <p:sp>
        <p:nvSpPr>
          <p:cNvPr id="3" name="Rectangle 3"/>
          <p:cNvSpPr txBox="1">
            <a:spLocks noChangeArrowheads="1"/>
          </p:cNvSpPr>
          <p:nvPr/>
        </p:nvSpPr>
        <p:spPr>
          <a:xfrm>
            <a:off x="3883069" y="1157612"/>
            <a:ext cx="7916450" cy="5406025"/>
          </a:xfrm>
          <a:prstGeom prst="rect">
            <a:avLst/>
          </a:prstGeom>
        </p:spPr>
        <p:txBody>
          <a:bodyPr numCol="1">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3400" dirty="0"/>
              <a:t>A</a:t>
            </a:r>
            <a:r>
              <a:rPr lang="en-US" sz="3400" dirty="0" smtClean="0"/>
              <a:t> </a:t>
            </a:r>
            <a:r>
              <a:rPr lang="en-US" sz="3400" dirty="0"/>
              <a:t>type of behavior that includes both learning and innate components and is </a:t>
            </a:r>
            <a:r>
              <a:rPr lang="en-US" sz="3400" i="1" dirty="0" smtClean="0"/>
              <a:t>irreversible.</a:t>
            </a:r>
            <a:endParaRPr lang="en-US" sz="3400" dirty="0" smtClean="0"/>
          </a:p>
          <a:p>
            <a:pPr lvl="1" eaLnBrk="1" hangingPunct="1"/>
            <a:r>
              <a:rPr lang="en-US" sz="3400" dirty="0" smtClean="0"/>
              <a:t>Limited phase </a:t>
            </a:r>
            <a:r>
              <a:rPr lang="en-US" sz="3400" b="1" dirty="0"/>
              <a:t>(critical period</a:t>
            </a:r>
            <a:r>
              <a:rPr lang="en-US" sz="3400" b="1" dirty="0" smtClean="0"/>
              <a:t>)</a:t>
            </a:r>
            <a:r>
              <a:rPr lang="en-US" sz="3400" dirty="0" smtClean="0"/>
              <a:t> </a:t>
            </a:r>
            <a:r>
              <a:rPr lang="en-US" sz="3400" dirty="0"/>
              <a:t>early in an animal</a:t>
            </a:r>
            <a:r>
              <a:rPr lang="ja-JP" sz="3400" dirty="0"/>
              <a:t>’</a:t>
            </a:r>
            <a:r>
              <a:rPr lang="en-US" sz="3400" dirty="0"/>
              <a:t>s development, is the only time certain behaviors can be </a:t>
            </a:r>
            <a:r>
              <a:rPr lang="en-US" sz="3400" dirty="0" smtClean="0"/>
              <a:t>learned.</a:t>
            </a:r>
          </a:p>
          <a:p>
            <a:pPr lvl="1" eaLnBrk="1" hangingPunct="1"/>
            <a:r>
              <a:rPr lang="en-US" sz="3400" dirty="0" smtClean="0"/>
              <a:t>Incubator-hatched </a:t>
            </a:r>
            <a:r>
              <a:rPr lang="en-US" sz="3400" dirty="0"/>
              <a:t>goslings imprinted on scientist (Konrad Lorenz) during first few hours of life and followed him </a:t>
            </a:r>
          </a:p>
        </p:txBody>
      </p:sp>
      <p:pic>
        <p:nvPicPr>
          <p:cNvPr id="4" name="Picture 6" descr="51-09-LorenzAndGeese.jpg                                       0000002FBIOLOGY6eCIPLchapters40-55     B847B7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1249" y="1157612"/>
            <a:ext cx="3106977" cy="523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7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62099" y="223337"/>
            <a:ext cx="9144000" cy="919664"/>
          </a:xfrm>
        </p:spPr>
        <p:txBody>
          <a:bodyPr numCol="1">
            <a:noAutofit/>
          </a:bodyPr>
          <a:lstStyle/>
          <a:p>
            <a:pPr algn="ctr">
              <a:defRPr/>
            </a:pPr>
            <a:r>
              <a:rPr lang="en-US" b="1" dirty="0" smtClean="0">
                <a:solidFill>
                  <a:schemeClr val="tx1"/>
                </a:solidFill>
              </a:rPr>
              <a:t>Movie </a:t>
            </a:r>
            <a:r>
              <a:rPr lang="en-US" b="1" dirty="0">
                <a:solidFill>
                  <a:schemeClr val="tx1"/>
                </a:solidFill>
              </a:rPr>
              <a:t>“Fly Away Home</a:t>
            </a:r>
            <a:r>
              <a:rPr lang="en-US" b="1" dirty="0" smtClean="0">
                <a:solidFill>
                  <a:schemeClr val="tx1"/>
                </a:solidFill>
              </a:rPr>
              <a:t>”</a:t>
            </a:r>
            <a:endParaRPr lang="en-US" b="1" dirty="0">
              <a:solidFill>
                <a:schemeClr val="tx1"/>
              </a:solidFill>
            </a:endParaRPr>
          </a:p>
        </p:txBody>
      </p:sp>
      <p:pic>
        <p:nvPicPr>
          <p:cNvPr id="52226" name="Picture 2" descr="http://www.operationmigration.org/images/photo%20journal%2003/FAH/carole-an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04999" y="3200400"/>
            <a:ext cx="4689571" cy="310515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http://www.operationmigration.org/images/photo%20journal%2003/FAH/V-f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54986" y="3143250"/>
            <a:ext cx="3913014" cy="3162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8724" y="1143001"/>
            <a:ext cx="11173216" cy="2092881"/>
          </a:xfrm>
          <a:prstGeom prst="rect">
            <a:avLst/>
          </a:prstGeom>
        </p:spPr>
        <p:txBody>
          <a:bodyPr wrap="square" numCol="1">
            <a:spAutoFit/>
          </a:bodyPr>
          <a:lstStyle/>
          <a:p>
            <a:r>
              <a:rPr lang="en-US" sz="2800" dirty="0"/>
              <a:t>The movie involves Canadian Geese, but the concept is based on an organization named Operation Migration which has played a leading role in the reintroduction of endangered Whooping cranes into eastern North America since 2001. In the 1940s the species was reduced to just 15 birds.</a:t>
            </a:r>
            <a:r>
              <a:rPr lang="en-US" dirty="0"/>
              <a:t/>
            </a:r>
            <a:br>
              <a:rPr lang="en-US" dirty="0"/>
            </a:br>
            <a:endParaRPr lang="en-US" dirty="0"/>
          </a:p>
        </p:txBody>
      </p:sp>
    </p:spTree>
    <p:extLst>
      <p:ext uri="{BB962C8B-B14F-4D97-AF65-F5344CB8AC3E}">
        <p14:creationId xmlns:p14="http://schemas.microsoft.com/office/powerpoint/2010/main" val="302788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956148" y="228600"/>
            <a:ext cx="8229600" cy="914400"/>
          </a:xfrm>
        </p:spPr>
        <p:txBody>
          <a:bodyPr numCol="1"/>
          <a:lstStyle/>
          <a:p>
            <a:pPr algn="ctr">
              <a:defRPr/>
            </a:pPr>
            <a:r>
              <a:rPr lang="en-US" b="1" dirty="0" smtClean="0">
                <a:solidFill>
                  <a:schemeClr val="tx1"/>
                </a:solidFill>
                <a:ea typeface="+mj-ea"/>
              </a:rPr>
              <a:t>Directed Movements</a:t>
            </a:r>
          </a:p>
        </p:txBody>
      </p:sp>
      <p:sp>
        <p:nvSpPr>
          <p:cNvPr id="3" name="Rectangle 3"/>
          <p:cNvSpPr>
            <a:spLocks noGrp="1" noChangeArrowheads="1"/>
          </p:cNvSpPr>
          <p:nvPr>
            <p:ph idx="1"/>
          </p:nvPr>
        </p:nvSpPr>
        <p:spPr>
          <a:xfrm>
            <a:off x="288099" y="1143000"/>
            <a:ext cx="6901338" cy="5334000"/>
          </a:xfrm>
        </p:spPr>
        <p:txBody>
          <a:bodyPr numCol="1">
            <a:noAutofit/>
          </a:bodyPr>
          <a:lstStyle/>
          <a:p>
            <a:pPr eaLnBrk="1" hangingPunct="1"/>
            <a:r>
              <a:rPr lang="en-US" sz="3200" dirty="0">
                <a:solidFill>
                  <a:schemeClr val="tx1"/>
                </a:solidFill>
              </a:rPr>
              <a:t>Controlled by genes</a:t>
            </a:r>
          </a:p>
          <a:p>
            <a:pPr eaLnBrk="1" hangingPunct="1"/>
            <a:r>
              <a:rPr lang="en-US" sz="3200" b="1" dirty="0">
                <a:solidFill>
                  <a:schemeClr val="tx1"/>
                </a:solidFill>
              </a:rPr>
              <a:t>Kinesis</a:t>
            </a:r>
            <a:r>
              <a:rPr lang="en-US" sz="3200" dirty="0">
                <a:solidFill>
                  <a:schemeClr val="tx1"/>
                </a:solidFill>
              </a:rPr>
              <a:t> = change in activity rate in response to stimuli.  </a:t>
            </a:r>
            <a:r>
              <a:rPr lang="en-US" sz="3200" dirty="0" smtClean="0">
                <a:solidFill>
                  <a:schemeClr val="tx1"/>
                </a:solidFill>
              </a:rPr>
              <a:t>Ex</a:t>
            </a:r>
            <a:r>
              <a:rPr lang="en-US" sz="3200" dirty="0">
                <a:solidFill>
                  <a:schemeClr val="tx1"/>
                </a:solidFill>
              </a:rPr>
              <a:t>. Isopods live best in moist conditions; move more in dry areas to increases likelihood of encountering a moist area</a:t>
            </a:r>
          </a:p>
          <a:p>
            <a:pPr eaLnBrk="1" hangingPunct="1"/>
            <a:r>
              <a:rPr lang="en-US" sz="3200" b="1" dirty="0">
                <a:solidFill>
                  <a:schemeClr val="tx1"/>
                </a:solidFill>
              </a:rPr>
              <a:t>Taxis</a:t>
            </a:r>
            <a:r>
              <a:rPr lang="en-US" sz="3200" dirty="0">
                <a:solidFill>
                  <a:schemeClr val="tx1"/>
                </a:solidFill>
              </a:rPr>
              <a:t> = a more or less automatic, oriented movement toward or away from a stimulus</a:t>
            </a:r>
          </a:p>
          <a:p>
            <a:pPr eaLnBrk="1" hangingPunct="1"/>
            <a:r>
              <a:rPr lang="en-US" sz="3200" b="1" dirty="0">
                <a:solidFill>
                  <a:schemeClr val="tx1"/>
                </a:solidFill>
              </a:rPr>
              <a:t>Migration </a:t>
            </a:r>
            <a:r>
              <a:rPr lang="en-US" sz="3200" dirty="0">
                <a:solidFill>
                  <a:schemeClr val="tx1"/>
                </a:solidFill>
              </a:rPr>
              <a:t>- using sun (seasonal changes), stars, </a:t>
            </a:r>
            <a:r>
              <a:rPr lang="en-US" sz="3200" dirty="0" smtClean="0">
                <a:solidFill>
                  <a:schemeClr val="tx1"/>
                </a:solidFill>
              </a:rPr>
              <a:t>Earth’s </a:t>
            </a:r>
            <a:r>
              <a:rPr lang="en-US" sz="3200" dirty="0">
                <a:solidFill>
                  <a:schemeClr val="tx1"/>
                </a:solidFill>
              </a:rPr>
              <a:t>magnetic </a:t>
            </a:r>
            <a:r>
              <a:rPr lang="en-US" sz="3200" dirty="0" smtClean="0">
                <a:solidFill>
                  <a:schemeClr val="tx1"/>
                </a:solidFill>
              </a:rPr>
              <a:t>field</a:t>
            </a:r>
            <a:endParaRPr lang="en-US" sz="32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t="53999"/>
          <a:stretch>
            <a:fillRect/>
          </a:stretch>
        </p:blipFill>
        <p:spPr>
          <a:xfrm>
            <a:off x="7189439" y="3983277"/>
            <a:ext cx="4564215" cy="2493723"/>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b="52800"/>
          <a:stretch>
            <a:fillRect/>
          </a:stretch>
        </p:blipFill>
        <p:spPr>
          <a:xfrm>
            <a:off x="7189438" y="1454431"/>
            <a:ext cx="4564215" cy="25288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2478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765126" y="275573"/>
            <a:ext cx="8229600" cy="914400"/>
          </a:xfrm>
        </p:spPr>
        <p:txBody>
          <a:bodyPr numCol="1"/>
          <a:lstStyle/>
          <a:p>
            <a:pPr>
              <a:defRPr/>
            </a:pPr>
            <a:r>
              <a:rPr lang="en-US" b="1" dirty="0" smtClean="0">
                <a:solidFill>
                  <a:schemeClr val="tx1"/>
                </a:solidFill>
                <a:ea typeface="+mj-ea"/>
              </a:rPr>
              <a:t>Animal Signals &amp; Communication</a:t>
            </a:r>
          </a:p>
        </p:txBody>
      </p:sp>
      <p:sp>
        <p:nvSpPr>
          <p:cNvPr id="3" name="Rectangle 3"/>
          <p:cNvSpPr>
            <a:spLocks noGrp="1" noChangeArrowheads="1"/>
          </p:cNvSpPr>
          <p:nvPr>
            <p:ph idx="1"/>
          </p:nvPr>
        </p:nvSpPr>
        <p:spPr>
          <a:xfrm>
            <a:off x="488515" y="1447800"/>
            <a:ext cx="11010378" cy="2667000"/>
          </a:xfrm>
        </p:spPr>
        <p:txBody>
          <a:bodyPr numCol="1">
            <a:noAutofit/>
          </a:bodyPr>
          <a:lstStyle/>
          <a:p>
            <a:pPr eaLnBrk="1" hangingPunct="1">
              <a:lnSpc>
                <a:spcPct val="90000"/>
              </a:lnSpc>
            </a:pPr>
            <a:r>
              <a:rPr lang="en-US" sz="3600" b="1" dirty="0">
                <a:solidFill>
                  <a:schemeClr val="tx1"/>
                </a:solidFill>
                <a:latin typeface="Tw Cen MT" charset="0"/>
              </a:rPr>
              <a:t>Signal</a:t>
            </a:r>
            <a:r>
              <a:rPr lang="en-US" sz="3600" dirty="0">
                <a:solidFill>
                  <a:schemeClr val="tx1"/>
                </a:solidFill>
                <a:latin typeface="Tw Cen MT" charset="0"/>
              </a:rPr>
              <a:t> - behavior that causes change in </a:t>
            </a:r>
            <a:r>
              <a:rPr lang="en-US" sz="3600" dirty="0" smtClean="0">
                <a:solidFill>
                  <a:schemeClr val="tx1"/>
                </a:solidFill>
                <a:latin typeface="Tw Cen MT" charset="0"/>
              </a:rPr>
              <a:t>another’s </a:t>
            </a:r>
            <a:r>
              <a:rPr lang="en-US" sz="3600" dirty="0">
                <a:solidFill>
                  <a:schemeClr val="tx1"/>
                </a:solidFill>
                <a:latin typeface="Tw Cen MT" charset="0"/>
              </a:rPr>
              <a:t>behavior</a:t>
            </a:r>
          </a:p>
          <a:p>
            <a:pPr eaLnBrk="1" hangingPunct="1">
              <a:lnSpc>
                <a:spcPct val="90000"/>
              </a:lnSpc>
            </a:pPr>
            <a:r>
              <a:rPr lang="en-US" sz="3600" b="1" dirty="0">
                <a:solidFill>
                  <a:schemeClr val="tx1"/>
                </a:solidFill>
                <a:latin typeface="Tw Cen MT" charset="0"/>
              </a:rPr>
              <a:t>Communication</a:t>
            </a:r>
            <a:r>
              <a:rPr lang="en-US" sz="3600" dirty="0">
                <a:solidFill>
                  <a:schemeClr val="tx1"/>
                </a:solidFill>
                <a:latin typeface="Tw Cen MT" charset="0"/>
              </a:rPr>
              <a:t> involves the transmission of, reception of, and response to signals between </a:t>
            </a:r>
            <a:r>
              <a:rPr lang="en-US" sz="3600" dirty="0" smtClean="0">
                <a:solidFill>
                  <a:schemeClr val="tx1"/>
                </a:solidFill>
                <a:latin typeface="Tw Cen MT" charset="0"/>
              </a:rPr>
              <a:t>animals.</a:t>
            </a:r>
          </a:p>
          <a:p>
            <a:pPr lvl="1"/>
            <a:r>
              <a:rPr lang="en-US" sz="3600" dirty="0" smtClean="0">
                <a:solidFill>
                  <a:schemeClr val="tx1"/>
                </a:solidFill>
                <a:latin typeface="Tw Cen MT" charset="0"/>
              </a:rPr>
              <a:t>Animal </a:t>
            </a:r>
            <a:r>
              <a:rPr lang="en-US" sz="3600" dirty="0">
                <a:solidFill>
                  <a:schemeClr val="tx1"/>
                </a:solidFill>
                <a:latin typeface="Tw Cen MT" charset="0"/>
              </a:rPr>
              <a:t>communication is any behavior on the part of one animal that has an effect on the current or future behavior of another animal.</a:t>
            </a:r>
          </a:p>
        </p:txBody>
      </p:sp>
    </p:spTree>
    <p:extLst>
      <p:ext uri="{BB962C8B-B14F-4D97-AF65-F5344CB8AC3E}">
        <p14:creationId xmlns:p14="http://schemas.microsoft.com/office/powerpoint/2010/main" val="157639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79</TotalTime>
  <Words>1109</Words>
  <Application>Microsoft Office PowerPoint</Application>
  <PresentationFormat>Widescreen</PresentationFormat>
  <Paragraphs>152</Paragraphs>
  <Slides>25</Slides>
  <Notes>25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ＭＳ ゴシック</vt:lpstr>
      <vt:lpstr>ＭＳ Ｐゴシック</vt:lpstr>
      <vt:lpstr>Arial</vt:lpstr>
      <vt:lpstr>Calibri</vt:lpstr>
      <vt:lpstr>Corbel</vt:lpstr>
      <vt:lpstr>Symbol</vt:lpstr>
      <vt:lpstr>Times</vt:lpstr>
      <vt:lpstr>Tw Cen MT</vt:lpstr>
      <vt:lpstr>Wingdings</vt:lpstr>
      <vt:lpstr>ヒラギノ角ゴ Pro W3</vt:lpstr>
      <vt:lpstr>Basis</vt:lpstr>
      <vt:lpstr>MS_ClipArt_Gallery</vt:lpstr>
      <vt:lpstr>PowerPoint Presentation</vt:lpstr>
      <vt:lpstr>Nature vs. Nurture?</vt:lpstr>
      <vt:lpstr>Competitive Social Behaviors Often Represent Contests for Resources</vt:lpstr>
      <vt:lpstr>Competitive Social Behaviors Often Represent Contests for Resources</vt:lpstr>
      <vt:lpstr>Fixed Action Patterns (FAP)</vt:lpstr>
      <vt:lpstr>Imprinting</vt:lpstr>
      <vt:lpstr>Movie “Fly Away Home”</vt:lpstr>
      <vt:lpstr>Directed Movements</vt:lpstr>
      <vt:lpstr>Animal Signals &amp; Communication</vt:lpstr>
      <vt:lpstr>Animal Signals &amp; Communication</vt:lpstr>
      <vt:lpstr>Environment &amp; Genetics</vt:lpstr>
      <vt:lpstr>PowerPoint Presentation</vt:lpstr>
      <vt:lpstr>Learning</vt:lpstr>
      <vt:lpstr>Associative Learning</vt:lpstr>
      <vt:lpstr>Cognition &amp; Problem Solving</vt:lpstr>
      <vt:lpstr>Interpret This Data</vt:lpstr>
      <vt:lpstr>PowerPoint Presentation</vt:lpstr>
      <vt:lpstr>Social Behavior</vt:lpstr>
      <vt:lpstr>Territoriality</vt:lpstr>
      <vt:lpstr>The Concept Of Inclusive Fitness  Can Account For Most Altruistic Behavior</vt:lpstr>
      <vt:lpstr>Altruism</vt:lpstr>
      <vt:lpstr>Identify the Behavior</vt:lpstr>
      <vt:lpstr>Identify the Behavior</vt:lpstr>
      <vt:lpstr>Identify the Behavior</vt:lpstr>
      <vt:lpstr>Identify the Behavior</vt:lpstr>
    </vt:vector>
  </TitlesOfParts>
  <Company>Batesville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Hogan</dc:creator>
  <cp:lastModifiedBy>Samantha Hogan</cp:lastModifiedBy>
  <cp:revision>10</cp:revision>
  <dcterms:created xsi:type="dcterms:W3CDTF">2018-07-10T14:53:08Z</dcterms:created>
  <dcterms:modified xsi:type="dcterms:W3CDTF">2019-08-15T20:02:44Z</dcterms:modified>
</cp:coreProperties>
</file>